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0" r:id="rId4"/>
    <p:sldId id="261" r:id="rId5"/>
    <p:sldId id="259" r:id="rId6"/>
    <p:sldId id="258" r:id="rId7"/>
    <p:sldId id="263" r:id="rId8"/>
    <p:sldId id="262" r:id="rId9"/>
    <p:sldId id="264" r:id="rId10"/>
    <p:sldId id="265" r:id="rId11"/>
    <p:sldId id="267" r:id="rId12"/>
    <p:sldId id="266" r:id="rId13"/>
    <p:sldId id="268"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6" d="100"/>
          <a:sy n="86" d="100"/>
        </p:scale>
        <p:origin x="708" y="60"/>
      </p:cViewPr>
      <p:guideLst>
        <p:guide orient="horz" pos="2160"/>
        <p:guide pos="39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Dibujo.bmp"/>
          <p:cNvPicPr>
            <a:picLocks noChangeAspect="1"/>
          </p:cNvPicPr>
          <p:nvPr/>
        </p:nvPicPr>
        <p:blipFill>
          <a:blip r:embed="rId2" cstate="print"/>
          <a:stretch>
            <a:fillRect/>
          </a:stretch>
        </p:blipFill>
        <p:spPr>
          <a:xfrm>
            <a:off x="0" y="0"/>
            <a:ext cx="12192000" cy="6858000"/>
          </a:xfrm>
          <a:prstGeom prst="rect">
            <a:avLst/>
          </a:prstGeom>
        </p:spPr>
      </p:pic>
      <p:sp>
        <p:nvSpPr>
          <p:cNvPr id="2" name="1 Título"/>
          <p:cNvSpPr>
            <a:spLocks noGrp="1"/>
          </p:cNvSpPr>
          <p:nvPr>
            <p:ph type="ctrTitle"/>
          </p:nvPr>
        </p:nvSpPr>
        <p:spPr>
          <a:xfrm>
            <a:off x="914400" y="2130426"/>
            <a:ext cx="10363200" cy="1470025"/>
          </a:xfrm>
        </p:spPr>
        <p:txBody>
          <a:bodyPr/>
          <a:lstStyle>
            <a:lvl1pPr>
              <a:defRPr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defRPr>
            </a:lvl1pPr>
          </a:lstStyle>
          <a:p>
            <a:r>
              <a:rPr lang="ru-RU" smtClean="0"/>
              <a:t>Образец заголовка</a:t>
            </a:r>
            <a:endParaRPr lang="es-ES"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s-ES" dirty="0"/>
          </a:p>
        </p:txBody>
      </p:sp>
      <p:sp>
        <p:nvSpPr>
          <p:cNvPr id="4" name="3 Marcador de fecha"/>
          <p:cNvSpPr>
            <a:spLocks noGrp="1"/>
          </p:cNvSpPr>
          <p:nvPr>
            <p:ph type="dt" sz="half" idx="10"/>
          </p:nvPr>
        </p:nvSpPr>
        <p:spPr/>
        <p:txBody>
          <a:bodyPr/>
          <a:lstStyle/>
          <a:p>
            <a:fld id="{021ACBC3-486D-4E60-88B3-D0FC394A2A9B}" type="datetimeFigureOut">
              <a:rPr lang="ru-RU" smtClean="0"/>
              <a:t>16.02.2022</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E0267FA9-17AB-45A2-83E7-D2D4EB5C1ED3}" type="slidenum">
              <a:rPr lang="ru-RU" smtClean="0"/>
              <a:t>‹#›</a:t>
            </a:fld>
            <a:endParaRPr lang="ru-RU"/>
          </a:p>
        </p:txBody>
      </p:sp>
    </p:spTree>
    <p:extLst>
      <p:ext uri="{BB962C8B-B14F-4D97-AF65-F5344CB8AC3E}">
        <p14:creationId xmlns:p14="http://schemas.microsoft.com/office/powerpoint/2010/main" val="85584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texto vertical"/>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021ACBC3-486D-4E60-88B3-D0FC394A2A9B}" type="datetimeFigureOut">
              <a:rPr lang="ru-RU" smtClean="0"/>
              <a:t>16.02.2022</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E0267FA9-17AB-45A2-83E7-D2D4EB5C1ED3}" type="slidenum">
              <a:rPr lang="ru-RU" smtClean="0"/>
              <a:t>‹#›</a:t>
            </a:fld>
            <a:endParaRPr lang="ru-RU"/>
          </a:p>
        </p:txBody>
      </p:sp>
    </p:spTree>
    <p:extLst>
      <p:ext uri="{BB962C8B-B14F-4D97-AF65-F5344CB8AC3E}">
        <p14:creationId xmlns:p14="http://schemas.microsoft.com/office/powerpoint/2010/main" val="1335132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ru-RU" smtClean="0"/>
              <a:t>Образец заголовка</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021ACBC3-486D-4E60-88B3-D0FC394A2A9B}" type="datetimeFigureOut">
              <a:rPr lang="ru-RU" smtClean="0"/>
              <a:t>16.02.2022</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E0267FA9-17AB-45A2-83E7-D2D4EB5C1ED3}" type="slidenum">
              <a:rPr lang="ru-RU" smtClean="0"/>
              <a:t>‹#›</a:t>
            </a:fld>
            <a:endParaRPr lang="ru-RU"/>
          </a:p>
        </p:txBody>
      </p:sp>
    </p:spTree>
    <p:extLst>
      <p:ext uri="{BB962C8B-B14F-4D97-AF65-F5344CB8AC3E}">
        <p14:creationId xmlns:p14="http://schemas.microsoft.com/office/powerpoint/2010/main" val="1669703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cap="none" spc="0">
                <a:ln w="18415" cmpd="sng">
                  <a:solidFill>
                    <a:srgbClr val="0066FF"/>
                  </a:solidFill>
                  <a:prstDash val="solid"/>
                </a:ln>
                <a:solidFill>
                  <a:srgbClr val="FFFFFF"/>
                </a:solidFill>
                <a:effectLst>
                  <a:outerShdw blurRad="63500" dir="3600000" algn="tl" rotWithShape="0">
                    <a:srgbClr val="000000">
                      <a:alpha val="70000"/>
                    </a:srgbClr>
                  </a:outerShdw>
                </a:effectLst>
              </a:defRPr>
            </a:lvl1pPr>
          </a:lstStyle>
          <a:p>
            <a:r>
              <a:rPr lang="ru-RU" smtClean="0"/>
              <a:t>Образец заголовка</a:t>
            </a:r>
            <a:endParaRPr lang="es-ES" dirty="0"/>
          </a:p>
        </p:txBody>
      </p:sp>
      <p:sp>
        <p:nvSpPr>
          <p:cNvPr id="3" name="2 Marcador de contenido"/>
          <p:cNvSpPr>
            <a:spLocks noGrp="1"/>
          </p:cNvSpPr>
          <p:nvPr>
            <p:ph idx="1"/>
          </p:nvPr>
        </p:nvSpPr>
        <p:spPr/>
        <p:txBody>
          <a:bodyPr/>
          <a:lstStyle>
            <a:lvl1pPr>
              <a:defRPr sz="2800">
                <a:ln>
                  <a:noFill/>
                </a:ln>
                <a:solidFill>
                  <a:srgbClr val="0000CC"/>
                </a:solidFill>
              </a:defRPr>
            </a:lvl1pPr>
            <a:lvl2pPr>
              <a:defRPr>
                <a:ln>
                  <a:noFill/>
                </a:ln>
                <a:solidFill>
                  <a:srgbClr val="0000CC"/>
                </a:solidFill>
              </a:defRPr>
            </a:lvl2pPr>
            <a:lvl3pPr>
              <a:defRPr>
                <a:ln>
                  <a:noFill/>
                </a:ln>
                <a:solidFill>
                  <a:srgbClr val="0000CC"/>
                </a:solidFill>
              </a:defRPr>
            </a:lvl3pPr>
            <a:lvl4pPr>
              <a:defRPr>
                <a:ln>
                  <a:noFill/>
                </a:ln>
                <a:solidFill>
                  <a:srgbClr val="0000CC"/>
                </a:solidFill>
              </a:defRPr>
            </a:lvl4pPr>
            <a:lvl5pPr>
              <a:defRPr>
                <a:ln>
                  <a:noFill/>
                </a:ln>
                <a:solidFill>
                  <a:srgbClr val="0000CC"/>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dirty="0"/>
          </a:p>
        </p:txBody>
      </p:sp>
      <p:sp>
        <p:nvSpPr>
          <p:cNvPr id="4" name="3 Marcador de fecha"/>
          <p:cNvSpPr>
            <a:spLocks noGrp="1"/>
          </p:cNvSpPr>
          <p:nvPr>
            <p:ph type="dt" sz="half" idx="10"/>
          </p:nvPr>
        </p:nvSpPr>
        <p:spPr/>
        <p:txBody>
          <a:bodyPr/>
          <a:lstStyle/>
          <a:p>
            <a:fld id="{021ACBC3-486D-4E60-88B3-D0FC394A2A9B}" type="datetimeFigureOut">
              <a:rPr lang="ru-RU" smtClean="0"/>
              <a:t>16.02.2022</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E0267FA9-17AB-45A2-83E7-D2D4EB5C1ED3}" type="slidenum">
              <a:rPr lang="ru-RU" smtClean="0"/>
              <a:t>‹#›</a:t>
            </a:fld>
            <a:endParaRPr lang="ru-RU"/>
          </a:p>
        </p:txBody>
      </p:sp>
    </p:spTree>
    <p:extLst>
      <p:ext uri="{BB962C8B-B14F-4D97-AF65-F5344CB8AC3E}">
        <p14:creationId xmlns:p14="http://schemas.microsoft.com/office/powerpoint/2010/main" val="4069720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3 Marcador de fecha"/>
          <p:cNvSpPr>
            <a:spLocks noGrp="1"/>
          </p:cNvSpPr>
          <p:nvPr>
            <p:ph type="dt" sz="half" idx="10"/>
          </p:nvPr>
        </p:nvSpPr>
        <p:spPr/>
        <p:txBody>
          <a:bodyPr/>
          <a:lstStyle/>
          <a:p>
            <a:fld id="{021ACBC3-486D-4E60-88B3-D0FC394A2A9B}" type="datetimeFigureOut">
              <a:rPr lang="ru-RU" smtClean="0"/>
              <a:t>16.02.2022</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E0267FA9-17AB-45A2-83E7-D2D4EB5C1ED3}" type="slidenum">
              <a:rPr lang="ru-RU" smtClean="0"/>
              <a:t>‹#›</a:t>
            </a:fld>
            <a:endParaRPr lang="ru-RU"/>
          </a:p>
        </p:txBody>
      </p:sp>
    </p:spTree>
    <p:extLst>
      <p:ext uri="{BB962C8B-B14F-4D97-AF65-F5344CB8AC3E}">
        <p14:creationId xmlns:p14="http://schemas.microsoft.com/office/powerpoint/2010/main" val="387007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fecha"/>
          <p:cNvSpPr>
            <a:spLocks noGrp="1"/>
          </p:cNvSpPr>
          <p:nvPr>
            <p:ph type="dt" sz="half" idx="10"/>
          </p:nvPr>
        </p:nvSpPr>
        <p:spPr/>
        <p:txBody>
          <a:bodyPr/>
          <a:lstStyle/>
          <a:p>
            <a:fld id="{021ACBC3-486D-4E60-88B3-D0FC394A2A9B}" type="datetimeFigureOut">
              <a:rPr lang="ru-RU" smtClean="0"/>
              <a:t>16.02.2022</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E0267FA9-17AB-45A2-83E7-D2D4EB5C1ED3}" type="slidenum">
              <a:rPr lang="ru-RU" smtClean="0"/>
              <a:t>‹#›</a:t>
            </a:fld>
            <a:endParaRPr lang="ru-RU"/>
          </a:p>
        </p:txBody>
      </p:sp>
    </p:spTree>
    <p:extLst>
      <p:ext uri="{BB962C8B-B14F-4D97-AF65-F5344CB8AC3E}">
        <p14:creationId xmlns:p14="http://schemas.microsoft.com/office/powerpoint/2010/main" val="378069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7" name="6 Marcador de fecha"/>
          <p:cNvSpPr>
            <a:spLocks noGrp="1"/>
          </p:cNvSpPr>
          <p:nvPr>
            <p:ph type="dt" sz="half" idx="10"/>
          </p:nvPr>
        </p:nvSpPr>
        <p:spPr/>
        <p:txBody>
          <a:bodyPr/>
          <a:lstStyle/>
          <a:p>
            <a:fld id="{021ACBC3-486D-4E60-88B3-D0FC394A2A9B}" type="datetimeFigureOut">
              <a:rPr lang="ru-RU" smtClean="0"/>
              <a:t>16.02.2022</a:t>
            </a:fld>
            <a:endParaRPr lang="ru-RU"/>
          </a:p>
        </p:txBody>
      </p:sp>
      <p:sp>
        <p:nvSpPr>
          <p:cNvPr id="8" name="7 Marcador de pie de página"/>
          <p:cNvSpPr>
            <a:spLocks noGrp="1"/>
          </p:cNvSpPr>
          <p:nvPr>
            <p:ph type="ftr" sz="quarter" idx="11"/>
          </p:nvPr>
        </p:nvSpPr>
        <p:spPr/>
        <p:txBody>
          <a:bodyPr/>
          <a:lstStyle/>
          <a:p>
            <a:endParaRPr lang="ru-RU"/>
          </a:p>
        </p:txBody>
      </p:sp>
      <p:sp>
        <p:nvSpPr>
          <p:cNvPr id="9" name="8 Marcador de número de diapositiva"/>
          <p:cNvSpPr>
            <a:spLocks noGrp="1"/>
          </p:cNvSpPr>
          <p:nvPr>
            <p:ph type="sldNum" sz="quarter" idx="12"/>
          </p:nvPr>
        </p:nvSpPr>
        <p:spPr/>
        <p:txBody>
          <a:bodyPr/>
          <a:lstStyle/>
          <a:p>
            <a:fld id="{E0267FA9-17AB-45A2-83E7-D2D4EB5C1ED3}" type="slidenum">
              <a:rPr lang="ru-RU" smtClean="0"/>
              <a:t>‹#›</a:t>
            </a:fld>
            <a:endParaRPr lang="ru-RU"/>
          </a:p>
        </p:txBody>
      </p:sp>
    </p:spTree>
    <p:extLst>
      <p:ext uri="{BB962C8B-B14F-4D97-AF65-F5344CB8AC3E}">
        <p14:creationId xmlns:p14="http://schemas.microsoft.com/office/powerpoint/2010/main" val="343585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fecha"/>
          <p:cNvSpPr>
            <a:spLocks noGrp="1"/>
          </p:cNvSpPr>
          <p:nvPr>
            <p:ph type="dt" sz="half" idx="10"/>
          </p:nvPr>
        </p:nvSpPr>
        <p:spPr/>
        <p:txBody>
          <a:bodyPr/>
          <a:lstStyle/>
          <a:p>
            <a:fld id="{021ACBC3-486D-4E60-88B3-D0FC394A2A9B}" type="datetimeFigureOut">
              <a:rPr lang="ru-RU" smtClean="0"/>
              <a:t>16.02.2022</a:t>
            </a:fld>
            <a:endParaRPr lang="ru-RU"/>
          </a:p>
        </p:txBody>
      </p:sp>
      <p:sp>
        <p:nvSpPr>
          <p:cNvPr id="4" name="3 Marcador de pie de página"/>
          <p:cNvSpPr>
            <a:spLocks noGrp="1"/>
          </p:cNvSpPr>
          <p:nvPr>
            <p:ph type="ftr" sz="quarter" idx="11"/>
          </p:nvPr>
        </p:nvSpPr>
        <p:spPr/>
        <p:txBody>
          <a:bodyPr/>
          <a:lstStyle/>
          <a:p>
            <a:endParaRPr lang="ru-RU"/>
          </a:p>
        </p:txBody>
      </p:sp>
      <p:sp>
        <p:nvSpPr>
          <p:cNvPr id="5" name="4 Marcador de número de diapositiva"/>
          <p:cNvSpPr>
            <a:spLocks noGrp="1"/>
          </p:cNvSpPr>
          <p:nvPr>
            <p:ph type="sldNum" sz="quarter" idx="12"/>
          </p:nvPr>
        </p:nvSpPr>
        <p:spPr/>
        <p:txBody>
          <a:bodyPr/>
          <a:lstStyle/>
          <a:p>
            <a:fld id="{E0267FA9-17AB-45A2-83E7-D2D4EB5C1ED3}" type="slidenum">
              <a:rPr lang="ru-RU" smtClean="0"/>
              <a:t>‹#›</a:t>
            </a:fld>
            <a:endParaRPr lang="ru-RU"/>
          </a:p>
        </p:txBody>
      </p:sp>
    </p:spTree>
    <p:extLst>
      <p:ext uri="{BB962C8B-B14F-4D97-AF65-F5344CB8AC3E}">
        <p14:creationId xmlns:p14="http://schemas.microsoft.com/office/powerpoint/2010/main" val="1926618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21ACBC3-486D-4E60-88B3-D0FC394A2A9B}" type="datetimeFigureOut">
              <a:rPr lang="ru-RU" smtClean="0"/>
              <a:t>16.02.2022</a:t>
            </a:fld>
            <a:endParaRPr lang="ru-RU"/>
          </a:p>
        </p:txBody>
      </p:sp>
      <p:sp>
        <p:nvSpPr>
          <p:cNvPr id="3" name="2 Marcador de pie de página"/>
          <p:cNvSpPr>
            <a:spLocks noGrp="1"/>
          </p:cNvSpPr>
          <p:nvPr>
            <p:ph type="ftr" sz="quarter" idx="11"/>
          </p:nvPr>
        </p:nvSpPr>
        <p:spPr/>
        <p:txBody>
          <a:bodyPr/>
          <a:lstStyle/>
          <a:p>
            <a:endParaRPr lang="ru-RU"/>
          </a:p>
        </p:txBody>
      </p:sp>
      <p:sp>
        <p:nvSpPr>
          <p:cNvPr id="4" name="3 Marcador de número de diapositiva"/>
          <p:cNvSpPr>
            <a:spLocks noGrp="1"/>
          </p:cNvSpPr>
          <p:nvPr>
            <p:ph type="sldNum" sz="quarter" idx="12"/>
          </p:nvPr>
        </p:nvSpPr>
        <p:spPr/>
        <p:txBody>
          <a:bodyPr/>
          <a:lstStyle/>
          <a:p>
            <a:fld id="{E0267FA9-17AB-45A2-83E7-D2D4EB5C1ED3}" type="slidenum">
              <a:rPr lang="ru-RU" smtClean="0"/>
              <a:t>‹#›</a:t>
            </a:fld>
            <a:endParaRPr lang="ru-RU"/>
          </a:p>
        </p:txBody>
      </p:sp>
    </p:spTree>
    <p:extLst>
      <p:ext uri="{BB962C8B-B14F-4D97-AF65-F5344CB8AC3E}">
        <p14:creationId xmlns:p14="http://schemas.microsoft.com/office/powerpoint/2010/main" val="369002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021ACBC3-486D-4E60-88B3-D0FC394A2A9B}" type="datetimeFigureOut">
              <a:rPr lang="ru-RU" smtClean="0"/>
              <a:t>16.02.2022</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E0267FA9-17AB-45A2-83E7-D2D4EB5C1ED3}" type="slidenum">
              <a:rPr lang="ru-RU" smtClean="0"/>
              <a:t>‹#›</a:t>
            </a:fld>
            <a:endParaRPr lang="ru-RU"/>
          </a:p>
        </p:txBody>
      </p:sp>
    </p:spTree>
    <p:extLst>
      <p:ext uri="{BB962C8B-B14F-4D97-AF65-F5344CB8AC3E}">
        <p14:creationId xmlns:p14="http://schemas.microsoft.com/office/powerpoint/2010/main" val="388823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021ACBC3-486D-4E60-88B3-D0FC394A2A9B}" type="datetimeFigureOut">
              <a:rPr lang="ru-RU" smtClean="0"/>
              <a:t>16.02.2022</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E0267FA9-17AB-45A2-83E7-D2D4EB5C1ED3}" type="slidenum">
              <a:rPr lang="ru-RU" smtClean="0"/>
              <a:t>‹#›</a:t>
            </a:fld>
            <a:endParaRPr lang="ru-RU"/>
          </a:p>
        </p:txBody>
      </p:sp>
    </p:spTree>
    <p:extLst>
      <p:ext uri="{BB962C8B-B14F-4D97-AF65-F5344CB8AC3E}">
        <p14:creationId xmlns:p14="http://schemas.microsoft.com/office/powerpoint/2010/main" val="159968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ACBC3-486D-4E60-88B3-D0FC394A2A9B}" type="datetimeFigureOut">
              <a:rPr lang="ru-RU" smtClean="0"/>
              <a:t>16.02.2022</a:t>
            </a:fld>
            <a:endParaRPr lang="ru-RU"/>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67FA9-17AB-45A2-83E7-D2D4EB5C1ED3}" type="slidenum">
              <a:rPr lang="ru-RU" smtClean="0"/>
              <a:t>‹#›</a:t>
            </a:fld>
            <a:endParaRPr lang="ru-RU"/>
          </a:p>
        </p:txBody>
      </p:sp>
      <p:pic>
        <p:nvPicPr>
          <p:cNvPr id="7" name="6 Imagen" descr="Dibujo.bmp"/>
          <p:cNvPicPr>
            <a:picLocks noChangeAspect="1"/>
          </p:cNvPicPr>
          <p:nvPr/>
        </p:nvPicPr>
        <p:blipFill>
          <a:blip r:embed="rId13" cstate="print"/>
          <a:stretch>
            <a:fillRect/>
          </a:stretch>
        </p:blipFill>
        <p:spPr>
          <a:xfrm>
            <a:off x="0" y="0"/>
            <a:ext cx="12192000" cy="6858000"/>
          </a:xfrm>
          <a:prstGeom prst="rect">
            <a:avLst/>
          </a:prstGeom>
        </p:spPr>
      </p:pic>
      <p:sp>
        <p:nvSpPr>
          <p:cNvPr id="9" name="Rectangle 10"/>
          <p:cNvSpPr>
            <a:spLocks noChangeArrowheads="1"/>
          </p:cNvSpPr>
          <p:nvPr/>
        </p:nvSpPr>
        <p:spPr bwMode="auto">
          <a:xfrm>
            <a:off x="0" y="0"/>
            <a:ext cx="12192000" cy="7010400"/>
          </a:xfrm>
          <a:prstGeom prst="rect">
            <a:avLst/>
          </a:prstGeom>
          <a:gradFill flip="none" rotWithShape="1">
            <a:gsLst>
              <a:gs pos="100000">
                <a:srgbClr val="03D4A8">
                  <a:alpha val="18000"/>
                </a:srgbClr>
              </a:gs>
              <a:gs pos="25000">
                <a:srgbClr val="21D6E0">
                  <a:alpha val="23000"/>
                </a:srgbClr>
              </a:gs>
              <a:gs pos="75000">
                <a:srgbClr val="0087E6">
                  <a:alpha val="25000"/>
                </a:srgbClr>
              </a:gs>
              <a:gs pos="100000">
                <a:srgbClr val="005CBF">
                  <a:alpha val="25999"/>
                </a:srgbClr>
              </a:gs>
            </a:gsLst>
            <a:lin ang="2700000" scaled="1"/>
            <a:tileRect/>
          </a:gradFill>
          <a:ln w="9525">
            <a:noFill/>
            <a:miter lim="800000"/>
            <a:headEnd/>
            <a:tailEnd/>
          </a:ln>
          <a:effectLst/>
        </p:spPr>
        <p:txBody>
          <a:bodyPr wrap="none" anchor="ctr"/>
          <a:lstStyle/>
          <a:p>
            <a:pPr>
              <a:defRPr/>
            </a:pPr>
            <a:endParaRPr lang="es-ES" sz="1800"/>
          </a:p>
        </p:txBody>
      </p:sp>
    </p:spTree>
    <p:extLst>
      <p:ext uri="{BB962C8B-B14F-4D97-AF65-F5344CB8AC3E}">
        <p14:creationId xmlns:p14="http://schemas.microsoft.com/office/powerpoint/2010/main" val="381160274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solidFill>
                  <a:srgbClr val="0070C0"/>
                </a:solidFill>
                <a:latin typeface="Times New Roman" panose="02020603050405020304" pitchFamily="18" charset="0"/>
              </a:rPr>
              <a:t>ГИМНАСТИКА </a:t>
            </a:r>
            <a:r>
              <a:rPr lang="ru-RU" dirty="0">
                <a:solidFill>
                  <a:srgbClr val="0070C0"/>
                </a:solidFill>
                <a:latin typeface="Times New Roman" panose="02020603050405020304" pitchFamily="18" charset="0"/>
              </a:rPr>
              <a:t>МОЗГА - КЛЮЧ К РАЗВИТИЮ СПОСОБНОСТЕЙ РЕБЁНКА</a:t>
            </a:r>
            <a:endParaRPr lang="ru-RU" dirty="0">
              <a:solidFill>
                <a:srgbClr val="0070C0"/>
              </a:solidFill>
            </a:endParaRPr>
          </a:p>
        </p:txBody>
      </p:sp>
      <p:sp>
        <p:nvSpPr>
          <p:cNvPr id="3" name="Подзаголовок 2"/>
          <p:cNvSpPr>
            <a:spLocks noGrp="1"/>
          </p:cNvSpPr>
          <p:nvPr>
            <p:ph type="subTitle" idx="1"/>
          </p:nvPr>
        </p:nvSpPr>
        <p:spPr>
          <a:xfrm>
            <a:off x="3367939" y="4477216"/>
            <a:ext cx="8689976" cy="1371599"/>
          </a:xfrm>
        </p:spPr>
        <p:txBody>
          <a:bodyPr>
            <a:normAutofit/>
          </a:bodyPr>
          <a:lstStyle/>
          <a:p>
            <a:r>
              <a:rPr lang="ru-RU" sz="2800" cap="none" dirty="0" smtClean="0">
                <a:solidFill>
                  <a:schemeClr val="tx1"/>
                </a:solidFill>
                <a:latin typeface="Times New Roman" panose="02020603050405020304" pitchFamily="18" charset="0"/>
                <a:cs typeface="Times New Roman" panose="02020603050405020304" pitchFamily="18" charset="0"/>
              </a:rPr>
              <a:t>Подготовила учитель-логопед</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Водяницкая</a:t>
            </a:r>
            <a:r>
              <a:rPr lang="ru-RU" sz="2800" dirty="0" smtClean="0">
                <a:solidFill>
                  <a:schemeClr val="tx1"/>
                </a:solidFill>
                <a:latin typeface="Times New Roman" panose="02020603050405020304" pitchFamily="18" charset="0"/>
                <a:cs typeface="Times New Roman" panose="02020603050405020304" pitchFamily="18" charset="0"/>
              </a:rPr>
              <a:t> Е.Н.</a:t>
            </a:r>
          </a:p>
          <a:p>
            <a:r>
              <a:rPr lang="ru-RU" sz="2800" dirty="0" smtClean="0">
                <a:solidFill>
                  <a:schemeClr val="tx1"/>
                </a:solidFill>
                <a:latin typeface="Times New Roman" panose="02020603050405020304" pitchFamily="18" charset="0"/>
                <a:cs typeface="Times New Roman" panose="02020603050405020304" pitchFamily="18" charset="0"/>
              </a:rPr>
              <a:t>МБДОУ детский сад №29 </a:t>
            </a:r>
            <a:r>
              <a:rPr lang="ru-RU" sz="2800" dirty="0" smtClean="0">
                <a:solidFill>
                  <a:schemeClr val="tx1"/>
                </a:solidFill>
                <a:latin typeface="Times New Roman" panose="02020603050405020304" pitchFamily="18" charset="0"/>
                <a:cs typeface="Times New Roman" panose="02020603050405020304" pitchFamily="18" charset="0"/>
              </a:rPr>
              <a:t>«Мамонтёнок</a:t>
            </a:r>
            <a:r>
              <a:rPr lang="ru-RU" sz="2800" dirty="0" smtClean="0">
                <a:solidFill>
                  <a:schemeClr val="tx1"/>
                </a:solidFill>
                <a:latin typeface="Times New Roman" panose="02020603050405020304" pitchFamily="18" charset="0"/>
                <a:cs typeface="Times New Roman" panose="02020603050405020304" pitchFamily="18" charset="0"/>
              </a:rPr>
              <a:t>»</a:t>
            </a:r>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327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149" y="205923"/>
            <a:ext cx="10364451" cy="764234"/>
          </a:xfrm>
        </p:spPr>
        <p:txBody>
          <a:bodyPr>
            <a:normAutofit/>
          </a:bodyPr>
          <a:lstStyle/>
          <a:p>
            <a:r>
              <a:rPr lang="ru-RU" sz="2800" dirty="0" smtClean="0">
                <a:solidFill>
                  <a:srgbClr val="0070C0"/>
                </a:solidFill>
                <a:latin typeface="Times New Roman" panose="02020603050405020304" pitchFamily="18" charset="0"/>
                <a:cs typeface="Times New Roman" panose="02020603050405020304" pitchFamily="18" charset="0"/>
              </a:rPr>
              <a:t>Глазодвигательные упражнения</a:t>
            </a:r>
            <a:endParaRPr lang="ru-RU" sz="2800" dirty="0">
              <a:solidFill>
                <a:srgbClr val="0070C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37063" y="843677"/>
            <a:ext cx="5943600" cy="2585323"/>
          </a:xfrm>
          <a:prstGeom prst="rect">
            <a:avLst/>
          </a:prstGeom>
        </p:spPr>
        <p:txBody>
          <a:bodyPr wrap="square">
            <a:spAutoFit/>
          </a:bodyPr>
          <a:lstStyle/>
          <a:p>
            <a:r>
              <a:rPr lang="ru-RU" b="1" dirty="0" smtClean="0">
                <a:solidFill>
                  <a:srgbClr val="0070C0"/>
                </a:solidFill>
                <a:latin typeface="Times New Roman" panose="02020603050405020304" pitchFamily="18" charset="0"/>
              </a:rPr>
              <a:t>«Горизонтальная восьмерка»</a:t>
            </a:r>
          </a:p>
          <a:p>
            <a:r>
              <a:rPr lang="ru-RU" dirty="0" smtClean="0">
                <a:solidFill>
                  <a:srgbClr val="000000"/>
                </a:solidFill>
                <a:latin typeface="Times New Roman" panose="02020603050405020304" pitchFamily="18" charset="0"/>
              </a:rPr>
              <a:t>Вытянуть </a:t>
            </a:r>
            <a:r>
              <a:rPr lang="ru-RU" dirty="0">
                <a:solidFill>
                  <a:srgbClr val="000000"/>
                </a:solidFill>
                <a:latin typeface="Times New Roman" panose="02020603050405020304" pitchFamily="18" charset="0"/>
              </a:rPr>
              <a:t>перед собой правую руку на уровне глаз, пальцы сжать в кулак, оставив средний и указательный пальцы вытянутыми. Нарисовать в воздухе горизонтальную восьмерку как можно большего размера. Рисовать начинать с центра и следить глазами за кончиками пальцев, не поворачивая головы. Затем подключить язык, т.е. одновременно с глазами следить за движением пальцев хорошо выдвинутым изо рта языком</a:t>
            </a:r>
            <a:r>
              <a:rPr lang="ru-RU" dirty="0" smtClean="0">
                <a:solidFill>
                  <a:srgbClr val="000000"/>
                </a:solidFill>
                <a:latin typeface="Times New Roman" panose="02020603050405020304" pitchFamily="18" charset="0"/>
              </a:rPr>
              <a:t>.</a:t>
            </a:r>
          </a:p>
        </p:txBody>
      </p:sp>
      <p:pic>
        <p:nvPicPr>
          <p:cNvPr id="5" name="Рисунок 4"/>
          <p:cNvPicPr>
            <a:picLocks noChangeAspect="1"/>
          </p:cNvPicPr>
          <p:nvPr/>
        </p:nvPicPr>
        <p:blipFill>
          <a:blip r:embed="rId2"/>
          <a:stretch>
            <a:fillRect/>
          </a:stretch>
        </p:blipFill>
        <p:spPr>
          <a:xfrm>
            <a:off x="8041479" y="1250497"/>
            <a:ext cx="2554445" cy="1725318"/>
          </a:xfrm>
          <a:prstGeom prst="rect">
            <a:avLst/>
          </a:prstGeom>
        </p:spPr>
      </p:pic>
      <p:sp>
        <p:nvSpPr>
          <p:cNvPr id="6" name="Прямоугольник 5"/>
          <p:cNvSpPr/>
          <p:nvPr/>
        </p:nvSpPr>
        <p:spPr>
          <a:xfrm>
            <a:off x="1037063" y="3718679"/>
            <a:ext cx="6096000" cy="2862322"/>
          </a:xfrm>
          <a:prstGeom prst="rect">
            <a:avLst/>
          </a:prstGeom>
        </p:spPr>
        <p:txBody>
          <a:bodyPr>
            <a:spAutoFit/>
          </a:bodyPr>
          <a:lstStyle/>
          <a:p>
            <a:pPr lvl="0"/>
            <a:r>
              <a:rPr lang="ru-RU" b="1" dirty="0">
                <a:solidFill>
                  <a:srgbClr val="0070C0"/>
                </a:solidFill>
                <a:latin typeface="Times New Roman" panose="02020603050405020304" pitchFamily="18" charset="0"/>
              </a:rPr>
              <a:t>«Слон»</a:t>
            </a:r>
          </a:p>
          <a:p>
            <a:pPr lvl="0"/>
            <a:r>
              <a:rPr lang="ru-RU" dirty="0">
                <a:solidFill>
                  <a:srgbClr val="000000"/>
                </a:solidFill>
                <a:latin typeface="Times New Roman" panose="02020603050405020304" pitchFamily="18" charset="0"/>
              </a:rPr>
              <a:t>Стоя. Встаньте в расслабленную позу. Колени слегка согнуты. Наклоните голову к плечу. От этого плеча вытяните руку вперёд, как хобот. Рука рисует «Ленивую восьмёрку», начиная от центра зрительного поля вверх и против часовой стрелки; при этом глаза следят за движением кончиков пальцев. Упражнение выполнять медленно от трёх до пяти раз левой рукой, прижатой к левому уху, и столько же раз правой рукой, прижатой к правому уху</a:t>
            </a:r>
            <a:r>
              <a:rPr lang="ru-RU" dirty="0" smtClean="0">
                <a:solidFill>
                  <a:srgbClr val="000000"/>
                </a:solidFill>
                <a:latin typeface="Times New Roman" panose="02020603050405020304" pitchFamily="18" charset="0"/>
              </a:rPr>
              <a:t>.</a:t>
            </a:r>
            <a:endParaRPr lang="ru-RU" dirty="0">
              <a:solidFill>
                <a:srgbClr val="000000"/>
              </a:solidFill>
              <a:latin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8240751" y="3824869"/>
            <a:ext cx="2230243" cy="2219092"/>
          </a:xfrm>
          <a:prstGeom prst="rect">
            <a:avLst/>
          </a:prstGeom>
        </p:spPr>
      </p:pic>
    </p:spTree>
    <p:extLst>
      <p:ext uri="{BB962C8B-B14F-4D97-AF65-F5344CB8AC3E}">
        <p14:creationId xmlns:p14="http://schemas.microsoft.com/office/powerpoint/2010/main" val="220484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1377" y="1166843"/>
            <a:ext cx="11062008" cy="3970318"/>
          </a:xfrm>
          <a:prstGeom prst="rect">
            <a:avLst/>
          </a:prstGeom>
        </p:spPr>
        <p:txBody>
          <a:bodyPr wrap="square">
            <a:spAutoFit/>
          </a:bodyPr>
          <a:lstStyle/>
          <a:p>
            <a:r>
              <a:rPr lang="ru-RU" b="1" dirty="0" smtClean="0">
                <a:solidFill>
                  <a:srgbClr val="0070C0"/>
                </a:solidFill>
                <a:latin typeface="Times New Roman" panose="02020603050405020304" pitchFamily="18" charset="0"/>
                <a:cs typeface="Times New Roman" panose="02020603050405020304" pitchFamily="18" charset="0"/>
              </a:rPr>
              <a:t>«Колечко» </a:t>
            </a:r>
            <a:r>
              <a:rPr lang="ru-RU" dirty="0">
                <a:latin typeface="Times New Roman" panose="02020603050405020304" pitchFamily="18" charset="0"/>
                <a:cs typeface="Times New Roman" panose="02020603050405020304" pitchFamily="18" charset="0"/>
              </a:rPr>
              <a:t>Поочередно перебирать пальцы рук, соединяя в кольцо большой палец </a:t>
            </a:r>
            <a:r>
              <a:rPr lang="ru-RU" dirty="0" smtClean="0">
                <a:latin typeface="Times New Roman" panose="02020603050405020304" pitchFamily="18" charset="0"/>
                <a:cs typeface="Times New Roman" panose="02020603050405020304" pitchFamily="18" charset="0"/>
              </a:rPr>
              <a:t>и последовательно </a:t>
            </a:r>
            <a:r>
              <a:rPr lang="ru-RU" dirty="0">
                <a:latin typeface="Times New Roman" panose="02020603050405020304" pitchFamily="18" charset="0"/>
                <a:cs typeface="Times New Roman" panose="02020603050405020304" pitchFamily="18" charset="0"/>
              </a:rPr>
              <a:t>указательный, средний, безымянный и мизинец. Упражнения </a:t>
            </a:r>
            <a:r>
              <a:rPr lang="ru-RU" dirty="0" smtClean="0">
                <a:latin typeface="Times New Roman" panose="02020603050405020304" pitchFamily="18" charset="0"/>
                <a:cs typeface="Times New Roman" panose="02020603050405020304" pitchFamily="18" charset="0"/>
              </a:rPr>
              <a:t>выполнять начиная </a:t>
            </a:r>
            <a:r>
              <a:rPr lang="ru-RU" dirty="0">
                <a:latin typeface="Times New Roman" panose="02020603050405020304" pitchFamily="18" charset="0"/>
                <a:cs typeface="Times New Roman" panose="02020603050405020304" pitchFamily="18" charset="0"/>
              </a:rPr>
              <a:t>с указательного пальца и в обратном порядке от мизинца к указательному. </a:t>
            </a:r>
            <a:r>
              <a:rPr lang="ru-RU" dirty="0" smtClean="0">
                <a:latin typeface="Times New Roman" panose="02020603050405020304" pitchFamily="18" charset="0"/>
                <a:cs typeface="Times New Roman" panose="02020603050405020304" pitchFamily="18" charset="0"/>
              </a:rPr>
              <a:t>Выполнять нужно </a:t>
            </a:r>
            <a:r>
              <a:rPr lang="ru-RU" dirty="0">
                <a:latin typeface="Times New Roman" panose="02020603050405020304" pitchFamily="18" charset="0"/>
                <a:cs typeface="Times New Roman" panose="02020603050405020304" pitchFamily="18" charset="0"/>
              </a:rPr>
              <a:t>каждой рукой отдельно, затем обеими руками вместе.</a:t>
            </a:r>
          </a:p>
          <a:p>
            <a:r>
              <a:rPr lang="ru-RU" b="1" dirty="0" smtClean="0">
                <a:solidFill>
                  <a:srgbClr val="0070C0"/>
                </a:solidFill>
                <a:latin typeface="Times New Roman" panose="02020603050405020304" pitchFamily="18" charset="0"/>
                <a:cs typeface="Times New Roman" panose="02020603050405020304" pitchFamily="18" charset="0"/>
              </a:rPr>
              <a:t>«Кулак </a:t>
            </a:r>
            <a:r>
              <a:rPr lang="ru-RU" b="1" dirty="0">
                <a:solidFill>
                  <a:srgbClr val="0070C0"/>
                </a:solidFill>
                <a:latin typeface="Times New Roman" panose="02020603050405020304" pitchFamily="18" charset="0"/>
                <a:cs typeface="Times New Roman" panose="02020603050405020304" pitchFamily="18" charset="0"/>
              </a:rPr>
              <a:t>– ребро </a:t>
            </a:r>
            <a:r>
              <a:rPr lang="ru-RU" b="1" dirty="0" smtClean="0">
                <a:solidFill>
                  <a:srgbClr val="0070C0"/>
                </a:solidFill>
                <a:latin typeface="Times New Roman" panose="02020603050405020304" pitchFamily="18" charset="0"/>
                <a:cs typeface="Times New Roman" panose="02020603050405020304" pitchFamily="18" charset="0"/>
              </a:rPr>
              <a:t>– ладонь» </a:t>
            </a:r>
            <a:r>
              <a:rPr lang="ru-RU" dirty="0">
                <a:latin typeface="Times New Roman" panose="02020603050405020304" pitchFamily="18" charset="0"/>
                <a:cs typeface="Times New Roman" panose="02020603050405020304" pitchFamily="18" charset="0"/>
              </a:rPr>
              <a:t>На столе, последовательно, сменяя, выполняются </a:t>
            </a:r>
            <a:r>
              <a:rPr lang="ru-RU" dirty="0" smtClean="0">
                <a:latin typeface="Times New Roman" panose="02020603050405020304" pitchFamily="18" charset="0"/>
                <a:cs typeface="Times New Roman" panose="02020603050405020304" pitchFamily="18" charset="0"/>
              </a:rPr>
              <a:t>следующие положения </a:t>
            </a:r>
            <a:r>
              <a:rPr lang="ru-RU" dirty="0">
                <a:latin typeface="Times New Roman" panose="02020603050405020304" pitchFamily="18" charset="0"/>
                <a:cs typeface="Times New Roman" panose="02020603050405020304" pitchFamily="18" charset="0"/>
              </a:rPr>
              <a:t>рук: ладонь на плоскости, ладонь, сжатая в кулак и ладонь ребром на </a:t>
            </a:r>
            <a:r>
              <a:rPr lang="ru-RU" dirty="0" smtClean="0">
                <a:latin typeface="Times New Roman" panose="02020603050405020304" pitchFamily="18" charset="0"/>
                <a:cs typeface="Times New Roman" panose="02020603050405020304" pitchFamily="18" charset="0"/>
              </a:rPr>
              <a:t>столе. Выполнить </a:t>
            </a:r>
            <a:r>
              <a:rPr lang="ru-RU" dirty="0">
                <a:latin typeface="Times New Roman" panose="02020603050405020304" pitchFamily="18" charset="0"/>
                <a:cs typeface="Times New Roman" panose="02020603050405020304" pitchFamily="18" charset="0"/>
              </a:rPr>
              <a:t>8-10 повторений. Упражнения выполняются каждой рукой отдельно, затем </a:t>
            </a:r>
            <a:r>
              <a:rPr lang="ru-RU" dirty="0" smtClean="0">
                <a:latin typeface="Times New Roman" panose="02020603050405020304" pitchFamily="18" charset="0"/>
                <a:cs typeface="Times New Roman" panose="02020603050405020304" pitchFamily="18" charset="0"/>
              </a:rPr>
              <a:t>двумя руками </a:t>
            </a:r>
            <a:r>
              <a:rPr lang="ru-RU" dirty="0">
                <a:latin typeface="Times New Roman" panose="02020603050405020304" pitchFamily="18" charset="0"/>
                <a:cs typeface="Times New Roman" panose="02020603050405020304" pitchFamily="18" charset="0"/>
              </a:rPr>
              <a:t>вместе</a:t>
            </a:r>
            <a:r>
              <a:rPr lang="ru-RU" dirty="0" smtClean="0">
                <a:latin typeface="Times New Roman" panose="02020603050405020304" pitchFamily="18" charset="0"/>
                <a:cs typeface="Times New Roman" panose="02020603050405020304" pitchFamily="18" charset="0"/>
              </a:rPr>
              <a:t>.</a:t>
            </a:r>
          </a:p>
          <a:p>
            <a:r>
              <a:rPr lang="ru-RU" dirty="0" smtClean="0">
                <a:solidFill>
                  <a:srgbClr val="0070C0"/>
                </a:solidFill>
                <a:latin typeface="Times New Roman" panose="02020603050405020304" pitchFamily="18" charset="0"/>
                <a:cs typeface="Times New Roman" panose="02020603050405020304" pitchFamily="18" charset="0"/>
              </a:rPr>
              <a:t>«</a:t>
            </a:r>
            <a:r>
              <a:rPr lang="ru-RU" b="1" dirty="0" smtClean="0">
                <a:solidFill>
                  <a:srgbClr val="0070C0"/>
                </a:solidFill>
                <a:latin typeface="Times New Roman" panose="02020603050405020304" pitchFamily="18" charset="0"/>
                <a:cs typeface="Times New Roman" panose="02020603050405020304" pitchFamily="18" charset="0"/>
              </a:rPr>
              <a:t>Зеркальное рисование» </a:t>
            </a:r>
            <a:r>
              <a:rPr lang="ru-RU" dirty="0">
                <a:latin typeface="Times New Roman" panose="02020603050405020304" pitchFamily="18" charset="0"/>
                <a:cs typeface="Times New Roman" panose="02020603050405020304" pitchFamily="18" charset="0"/>
              </a:rPr>
              <a:t>Положите на стол чистый лист бумаги. Возьмите в обе руки </a:t>
            </a:r>
            <a:r>
              <a:rPr lang="ru-RU" dirty="0" smtClean="0">
                <a:latin typeface="Times New Roman" panose="02020603050405020304" pitchFamily="18" charset="0"/>
                <a:cs typeface="Times New Roman" panose="02020603050405020304" pitchFamily="18" charset="0"/>
              </a:rPr>
              <a:t>по карандашу </a:t>
            </a:r>
            <a:r>
              <a:rPr lang="ru-RU" dirty="0">
                <a:latin typeface="Times New Roman" panose="02020603050405020304" pitchFamily="18" charset="0"/>
                <a:cs typeface="Times New Roman" panose="02020603050405020304" pitchFamily="18" charset="0"/>
              </a:rPr>
              <a:t>или фломастеру. Начните рисовать одновременно обеими руками </a:t>
            </a:r>
            <a:r>
              <a:rPr lang="ru-RU" dirty="0" err="1">
                <a:latin typeface="Times New Roman" panose="02020603050405020304" pitchFamily="18" charset="0"/>
                <a:cs typeface="Times New Roman" panose="02020603050405020304" pitchFamily="18" charset="0"/>
              </a:rPr>
              <a:t>зеркальносимметричные</a:t>
            </a:r>
            <a:r>
              <a:rPr lang="ru-RU" dirty="0">
                <a:latin typeface="Times New Roman" panose="02020603050405020304" pitchFamily="18" charset="0"/>
                <a:cs typeface="Times New Roman" panose="02020603050405020304" pitchFamily="18" charset="0"/>
              </a:rPr>
              <a:t> рисунки, буквы. При выполнении этого упражнения почувствуете, </a:t>
            </a:r>
            <a:r>
              <a:rPr lang="ru-RU" dirty="0" smtClean="0">
                <a:latin typeface="Times New Roman" panose="02020603050405020304" pitchFamily="18" charset="0"/>
                <a:cs typeface="Times New Roman" panose="02020603050405020304" pitchFamily="18" charset="0"/>
              </a:rPr>
              <a:t>как расслабляются </a:t>
            </a:r>
            <a:r>
              <a:rPr lang="ru-RU" dirty="0">
                <a:latin typeface="Times New Roman" panose="02020603050405020304" pitchFamily="18" charset="0"/>
                <a:cs typeface="Times New Roman" panose="02020603050405020304" pitchFamily="18" charset="0"/>
              </a:rPr>
              <a:t>глаза и руки. Когда деятельность обоих полушарий синхронизируется, </a:t>
            </a:r>
            <a:r>
              <a:rPr lang="ru-RU" dirty="0" smtClean="0">
                <a:latin typeface="Times New Roman" panose="02020603050405020304" pitchFamily="18" charset="0"/>
                <a:cs typeface="Times New Roman" panose="02020603050405020304" pitchFamily="18" charset="0"/>
              </a:rPr>
              <a:t>заметно увеличится </a:t>
            </a:r>
            <a:r>
              <a:rPr lang="ru-RU" dirty="0">
                <a:latin typeface="Times New Roman" panose="02020603050405020304" pitchFamily="18" charset="0"/>
                <a:cs typeface="Times New Roman" panose="02020603050405020304" pitchFamily="18" charset="0"/>
              </a:rPr>
              <a:t>эффективность работы всего мозга.</a:t>
            </a:r>
          </a:p>
          <a:p>
            <a:r>
              <a:rPr lang="ru-RU" b="1" dirty="0" smtClean="0">
                <a:solidFill>
                  <a:srgbClr val="0070C0"/>
                </a:solidFill>
                <a:latin typeface="Times New Roman" panose="02020603050405020304" pitchFamily="18" charset="0"/>
                <a:cs typeface="Times New Roman" panose="02020603050405020304" pitchFamily="18" charset="0"/>
              </a:rPr>
              <a:t>«Ухо </a:t>
            </a:r>
            <a:r>
              <a:rPr lang="ru-RU" b="1" dirty="0">
                <a:solidFill>
                  <a:srgbClr val="0070C0"/>
                </a:solidFill>
                <a:latin typeface="Times New Roman" panose="02020603050405020304" pitchFamily="18" charset="0"/>
                <a:cs typeface="Times New Roman" panose="02020603050405020304" pitchFamily="18" charset="0"/>
              </a:rPr>
              <a:t>– </a:t>
            </a:r>
            <a:r>
              <a:rPr lang="ru-RU" b="1" dirty="0" smtClean="0">
                <a:solidFill>
                  <a:srgbClr val="0070C0"/>
                </a:solidFill>
                <a:latin typeface="Times New Roman" panose="02020603050405020304" pitchFamily="18" charset="0"/>
                <a:cs typeface="Times New Roman" panose="02020603050405020304" pitchFamily="18" charset="0"/>
              </a:rPr>
              <a:t>нос» </a:t>
            </a:r>
            <a:r>
              <a:rPr lang="ru-RU" dirty="0">
                <a:latin typeface="Times New Roman" panose="02020603050405020304" pitchFamily="18" charset="0"/>
                <a:cs typeface="Times New Roman" panose="02020603050405020304" pitchFamily="18" charset="0"/>
              </a:rPr>
              <a:t>Левой рукой возьмитесь за кончик носа, а правой рукой — </a:t>
            </a:r>
            <a:r>
              <a:rPr lang="ru-RU" dirty="0" smtClean="0">
                <a:latin typeface="Times New Roman" panose="02020603050405020304" pitchFamily="18" charset="0"/>
                <a:cs typeface="Times New Roman" panose="02020603050405020304" pitchFamily="18" charset="0"/>
              </a:rPr>
              <a:t>за противоположное </a:t>
            </a:r>
            <a:r>
              <a:rPr lang="ru-RU" dirty="0">
                <a:latin typeface="Times New Roman" panose="02020603050405020304" pitchFamily="18" charset="0"/>
                <a:cs typeface="Times New Roman" panose="02020603050405020304" pitchFamily="18" charset="0"/>
              </a:rPr>
              <a:t>ухо. Одновременно отпустите ухо и нос, хлопните в ладоши, </a:t>
            </a:r>
            <a:r>
              <a:rPr lang="ru-RU" dirty="0" smtClean="0">
                <a:latin typeface="Times New Roman" panose="02020603050405020304" pitchFamily="18" charset="0"/>
                <a:cs typeface="Times New Roman" panose="02020603050405020304" pitchFamily="18" charset="0"/>
              </a:rPr>
              <a:t>поменяйте положение </a:t>
            </a:r>
            <a:r>
              <a:rPr lang="ru-RU" dirty="0">
                <a:latin typeface="Times New Roman" panose="02020603050405020304" pitchFamily="18" charset="0"/>
                <a:cs typeface="Times New Roman" panose="02020603050405020304" pitchFamily="18" charset="0"/>
              </a:rPr>
              <a:t>рук «с точностью до наоборот».</a:t>
            </a:r>
          </a:p>
          <a:p>
            <a:endParaRPr lang="ru-RU"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913774" y="373191"/>
            <a:ext cx="10364451" cy="548326"/>
          </a:xfrm>
        </p:spPr>
        <p:txBody>
          <a:bodyPr>
            <a:normAutofit/>
          </a:bodyPr>
          <a:lstStyle/>
          <a:p>
            <a:r>
              <a:rPr lang="ru-RU" sz="2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Упражнения для развития мелкой моторики</a:t>
            </a:r>
            <a:endPar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538590" y="4951141"/>
            <a:ext cx="3676207" cy="1352541"/>
          </a:xfrm>
          <a:prstGeom prst="rect">
            <a:avLst/>
          </a:prstGeom>
        </p:spPr>
      </p:pic>
      <p:pic>
        <p:nvPicPr>
          <p:cNvPr id="5" name="Рисунок 4"/>
          <p:cNvPicPr>
            <a:picLocks noChangeAspect="1"/>
          </p:cNvPicPr>
          <p:nvPr/>
        </p:nvPicPr>
        <p:blipFill>
          <a:blip r:embed="rId3"/>
          <a:stretch>
            <a:fillRect/>
          </a:stretch>
        </p:blipFill>
        <p:spPr>
          <a:xfrm>
            <a:off x="691376" y="4951141"/>
            <a:ext cx="1360128" cy="1337300"/>
          </a:xfrm>
          <a:prstGeom prst="rect">
            <a:avLst/>
          </a:prstGeom>
        </p:spPr>
      </p:pic>
      <p:pic>
        <p:nvPicPr>
          <p:cNvPr id="6" name="Рисунок 5"/>
          <p:cNvPicPr>
            <a:picLocks noChangeAspect="1"/>
          </p:cNvPicPr>
          <p:nvPr/>
        </p:nvPicPr>
        <p:blipFill>
          <a:blip r:embed="rId4"/>
          <a:stretch>
            <a:fillRect/>
          </a:stretch>
        </p:blipFill>
        <p:spPr>
          <a:xfrm>
            <a:off x="9255341" y="4951141"/>
            <a:ext cx="2200847" cy="1367782"/>
          </a:xfrm>
          <a:prstGeom prst="rect">
            <a:avLst/>
          </a:prstGeom>
        </p:spPr>
      </p:pic>
      <p:pic>
        <p:nvPicPr>
          <p:cNvPr id="7" name="Рисунок 6"/>
          <p:cNvPicPr>
            <a:picLocks noChangeAspect="1"/>
          </p:cNvPicPr>
          <p:nvPr/>
        </p:nvPicPr>
        <p:blipFill>
          <a:blip r:embed="rId5"/>
          <a:stretch>
            <a:fillRect/>
          </a:stretch>
        </p:blipFill>
        <p:spPr>
          <a:xfrm>
            <a:off x="6610578" y="4951141"/>
            <a:ext cx="2248982" cy="1337300"/>
          </a:xfrm>
          <a:prstGeom prst="rect">
            <a:avLst/>
          </a:prstGeom>
        </p:spPr>
      </p:pic>
    </p:spTree>
    <p:extLst>
      <p:ext uri="{BB962C8B-B14F-4D97-AF65-F5344CB8AC3E}">
        <p14:creationId xmlns:p14="http://schemas.microsoft.com/office/powerpoint/2010/main" val="518357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60849" y="567580"/>
            <a:ext cx="6902605" cy="5539978"/>
          </a:xfrm>
          <a:prstGeom prst="rect">
            <a:avLst/>
          </a:prstGeom>
        </p:spPr>
        <p:txBody>
          <a:bodyPr wrap="square">
            <a:spAutoFit/>
          </a:bodyPr>
          <a:lstStyle/>
          <a:p>
            <a:pPr algn="ctr"/>
            <a:r>
              <a:rPr lang="ru-RU" sz="2800" dirty="0">
                <a:solidFill>
                  <a:srgbClr val="0070C0"/>
                </a:solidFill>
                <a:latin typeface="Times New Roman" panose="02020603050405020304" pitchFamily="18" charset="0"/>
                <a:cs typeface="Times New Roman" panose="02020603050405020304" pitchFamily="18" charset="0"/>
              </a:rPr>
              <a:t>Признаки, по которым видны достижения детей таковы</a:t>
            </a:r>
            <a:r>
              <a:rPr lang="ru-RU" sz="2800" dirty="0" smtClean="0">
                <a:solidFill>
                  <a:srgbClr val="0070C0"/>
                </a:solidFill>
                <a:latin typeface="Times New Roman" panose="02020603050405020304" pitchFamily="18" charset="0"/>
                <a:cs typeface="Times New Roman" panose="02020603050405020304" pitchFamily="18" charset="0"/>
              </a:rPr>
              <a:t>:</a:t>
            </a:r>
          </a:p>
          <a:p>
            <a:endParaRPr lang="ru-RU" dirty="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У ребенка пропал страх отвечать перед группой детей, он стал спокойнее, увереннее </a:t>
            </a:r>
            <a:r>
              <a:rPr lang="ru-RU" sz="2000" dirty="0" smtClean="0">
                <a:latin typeface="Times New Roman" panose="02020603050405020304" pitchFamily="18" charset="0"/>
                <a:cs typeface="Times New Roman" panose="02020603050405020304" pitchFamily="18" charset="0"/>
              </a:rPr>
              <a:t>в себе.</a:t>
            </a:r>
          </a:p>
          <a:p>
            <a:pPr marL="285750" indent="-285750">
              <a:buFont typeface="Arial" panose="020B0604020202020204" pitchFamily="34" charset="0"/>
              <a:buChar char="•"/>
            </a:pPr>
            <a:endParaRPr lang="ru-RU"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У некоторых детей появилась готовность и желание выполнять дополнительные задания</a:t>
            </a:r>
            <a:r>
              <a:rPr lang="ru-RU" sz="20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ru-RU"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Речь из бессвязной и односложной превратилась в осознанный рассказ</a:t>
            </a:r>
            <a:r>
              <a:rPr lang="ru-RU" sz="20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ru-RU"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Детям стали по силам задания, требующие выполнения классификации, </a:t>
            </a:r>
            <a:r>
              <a:rPr lang="ru-RU" sz="2000" dirty="0" smtClean="0">
                <a:latin typeface="Times New Roman" panose="02020603050405020304" pitchFamily="18" charset="0"/>
                <a:cs typeface="Times New Roman" panose="02020603050405020304" pitchFamily="18" charset="0"/>
              </a:rPr>
              <a:t>обобщения, систематизации </a:t>
            </a:r>
            <a:r>
              <a:rPr lang="ru-RU" sz="2000" dirty="0">
                <a:latin typeface="Times New Roman" panose="02020603050405020304" pitchFamily="18" charset="0"/>
                <a:cs typeface="Times New Roman" panose="02020603050405020304" pitchFamily="18" charset="0"/>
              </a:rPr>
              <a:t>материала</a:t>
            </a:r>
            <a:r>
              <a:rPr lang="ru-RU" sz="20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ru-RU"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Дети принимают правила сотрудничества и взаимопомощи.</a:t>
            </a:r>
          </a:p>
        </p:txBody>
      </p:sp>
      <p:pic>
        <p:nvPicPr>
          <p:cNvPr id="4" name="Рисунок 3"/>
          <p:cNvPicPr>
            <a:picLocks noChangeAspect="1"/>
          </p:cNvPicPr>
          <p:nvPr/>
        </p:nvPicPr>
        <p:blipFill rotWithShape="1">
          <a:blip r:embed="rId2"/>
          <a:srcRect l="25335" r="10640"/>
          <a:stretch/>
        </p:blipFill>
        <p:spPr>
          <a:xfrm>
            <a:off x="501805" y="2532690"/>
            <a:ext cx="3824869" cy="3574868"/>
          </a:xfrm>
          <a:prstGeom prst="rect">
            <a:avLst/>
          </a:prstGeom>
        </p:spPr>
      </p:pic>
    </p:spTree>
    <p:extLst>
      <p:ext uri="{BB962C8B-B14F-4D97-AF65-F5344CB8AC3E}">
        <p14:creationId xmlns:p14="http://schemas.microsoft.com/office/powerpoint/2010/main" val="2229259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531328" y="2453268"/>
            <a:ext cx="7437862" cy="3163187"/>
          </a:xfrm>
          <a:prstGeom prst="rect">
            <a:avLst/>
          </a:prstGeom>
        </p:spPr>
      </p:pic>
      <p:sp>
        <p:nvSpPr>
          <p:cNvPr id="3" name="Заголовок 2"/>
          <p:cNvSpPr>
            <a:spLocks noGrp="1"/>
          </p:cNvSpPr>
          <p:nvPr>
            <p:ph type="title"/>
          </p:nvPr>
        </p:nvSpPr>
        <p:spPr/>
        <p:txBody>
          <a:bodyPr>
            <a:normAutofit/>
          </a:bodyPr>
          <a:lstStyle/>
          <a:p>
            <a:r>
              <a:rPr lang="ru-RU"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за внимание</a:t>
            </a:r>
            <a:endParaRPr lang="ru-RU"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469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Гимнастика мозга</a:t>
            </a:r>
            <a:endParaRPr lang="ru-RU" b="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u-RU" dirty="0" smtClean="0">
                <a:solidFill>
                  <a:schemeClr val="tx1"/>
                </a:solidFill>
                <a:latin typeface="Times New Roman" panose="02020603050405020304" pitchFamily="18" charset="0"/>
                <a:cs typeface="Times New Roman" panose="02020603050405020304" pitchFamily="18" charset="0"/>
              </a:rPr>
              <a:t>Гимнастика мозга –</a:t>
            </a:r>
            <a:r>
              <a:rPr lang="ru-RU" dirty="0" smtClean="0">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коррекционно-развивающий метод, предложенный Полом </a:t>
            </a:r>
            <a:r>
              <a:rPr lang="ru-RU" dirty="0" err="1">
                <a:solidFill>
                  <a:schemeClr val="tx1"/>
                </a:solidFill>
                <a:latin typeface="Times New Roman" panose="02020603050405020304" pitchFamily="18" charset="0"/>
                <a:cs typeface="Times New Roman" panose="02020603050405020304" pitchFamily="18" charset="0"/>
              </a:rPr>
              <a:t>Д</a:t>
            </a:r>
            <a:r>
              <a:rPr lang="ru-RU" dirty="0" err="1" smtClean="0">
                <a:solidFill>
                  <a:schemeClr val="tx1"/>
                </a:solidFill>
                <a:latin typeface="Times New Roman" panose="02020603050405020304" pitchFamily="18" charset="0"/>
                <a:cs typeface="Times New Roman" panose="02020603050405020304" pitchFamily="18" charset="0"/>
              </a:rPr>
              <a:t>еннисом</a:t>
            </a:r>
            <a:r>
              <a:rPr lang="ru-RU" dirty="0" smtClean="0">
                <a:solidFill>
                  <a:schemeClr val="tx1"/>
                </a:solidFill>
                <a:latin typeface="Times New Roman" panose="02020603050405020304" pitchFamily="18" charset="0"/>
                <a:cs typeface="Times New Roman" panose="02020603050405020304" pitchFamily="18" charset="0"/>
              </a:rPr>
              <a:t> в 60-х годах прошлого столетия.</a:t>
            </a:r>
          </a:p>
          <a:p>
            <a:r>
              <a:rPr lang="ru-RU" dirty="0" smtClean="0">
                <a:solidFill>
                  <a:schemeClr val="tx1"/>
                </a:solidFill>
                <a:latin typeface="Times New Roman" panose="02020603050405020304" pitchFamily="18" charset="0"/>
                <a:cs typeface="Times New Roman" panose="02020603050405020304" pitchFamily="18" charset="0"/>
              </a:rPr>
              <a:t>Пол </a:t>
            </a:r>
            <a:r>
              <a:rPr lang="ru-RU" dirty="0" err="1">
                <a:solidFill>
                  <a:schemeClr val="tx1"/>
                </a:solidFill>
                <a:latin typeface="Times New Roman" panose="02020603050405020304" pitchFamily="18" charset="0"/>
                <a:cs typeface="Times New Roman" panose="02020603050405020304" pitchFamily="18" charset="0"/>
              </a:rPr>
              <a:t>Д</a:t>
            </a:r>
            <a:r>
              <a:rPr lang="ru-RU" dirty="0" err="1" smtClean="0">
                <a:solidFill>
                  <a:schemeClr val="tx1"/>
                </a:solidFill>
                <a:latin typeface="Times New Roman" panose="02020603050405020304" pitchFamily="18" charset="0"/>
                <a:cs typeface="Times New Roman" panose="02020603050405020304" pitchFamily="18" charset="0"/>
              </a:rPr>
              <a:t>еннисон</a:t>
            </a:r>
            <a:r>
              <a:rPr lang="ru-RU" dirty="0" smtClean="0">
                <a:solidFill>
                  <a:schemeClr val="tx1"/>
                </a:solidFill>
                <a:latin typeface="Times New Roman" panose="02020603050405020304" pitchFamily="18" charset="0"/>
                <a:cs typeface="Times New Roman" panose="02020603050405020304" pitchFamily="18" charset="0"/>
              </a:rPr>
              <a:t>, будучи педагогом по образованию успешно применил свои знания в области </a:t>
            </a:r>
            <a:r>
              <a:rPr lang="ru-RU" dirty="0" err="1" smtClean="0">
                <a:solidFill>
                  <a:schemeClr val="tx1"/>
                </a:solidFill>
                <a:latin typeface="Times New Roman" panose="02020603050405020304" pitchFamily="18" charset="0"/>
                <a:cs typeface="Times New Roman" panose="02020603050405020304" pitchFamily="18" charset="0"/>
              </a:rPr>
              <a:t>кинезиологии</a:t>
            </a:r>
            <a:r>
              <a:rPr lang="ru-RU" dirty="0" smtClean="0">
                <a:solidFill>
                  <a:schemeClr val="tx1"/>
                </a:solidFill>
                <a:latin typeface="Times New Roman" panose="02020603050405020304" pitchFamily="18" charset="0"/>
                <a:cs typeface="Times New Roman" panose="02020603050405020304" pitchFamily="18" charset="0"/>
              </a:rPr>
              <a:t> в отношении детей.</a:t>
            </a:r>
          </a:p>
          <a:p>
            <a:pPr marL="0" indent="0" algn="ctr">
              <a:buNone/>
            </a:pPr>
            <a:r>
              <a:rPr lang="ru-RU" dirty="0" smtClean="0"/>
              <a:t> </a:t>
            </a:r>
            <a:endParaRPr lang="ru-RU" dirty="0"/>
          </a:p>
        </p:txBody>
      </p:sp>
      <p:pic>
        <p:nvPicPr>
          <p:cNvPr id="4" name="Рисунок 3"/>
          <p:cNvPicPr>
            <a:picLocks noChangeAspect="1"/>
          </p:cNvPicPr>
          <p:nvPr/>
        </p:nvPicPr>
        <p:blipFill>
          <a:blip r:embed="rId2"/>
          <a:stretch>
            <a:fillRect/>
          </a:stretch>
        </p:blipFill>
        <p:spPr>
          <a:xfrm>
            <a:off x="4262103" y="4183460"/>
            <a:ext cx="2664183" cy="2438611"/>
          </a:xfrm>
          <a:prstGeom prst="rect">
            <a:avLst/>
          </a:prstGeom>
        </p:spPr>
      </p:pic>
    </p:spTree>
    <p:extLst>
      <p:ext uri="{BB962C8B-B14F-4D97-AF65-F5344CB8AC3E}">
        <p14:creationId xmlns:p14="http://schemas.microsoft.com/office/powerpoint/2010/main" val="3248721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solidFill>
                  <a:srgbClr val="0070C0"/>
                </a:solidFill>
              </a:rPr>
              <a:t>К</a:t>
            </a:r>
            <a:r>
              <a:rPr lang="ru-RU" dirty="0" err="1" smtClean="0">
                <a:solidFill>
                  <a:srgbClr val="0070C0"/>
                </a:solidFill>
              </a:rPr>
              <a:t>инезиология</a:t>
            </a:r>
            <a:endParaRPr lang="ru-RU" dirty="0">
              <a:solidFill>
                <a:srgbClr val="0070C0"/>
              </a:solidFill>
            </a:endParaRPr>
          </a:p>
        </p:txBody>
      </p:sp>
      <p:sp>
        <p:nvSpPr>
          <p:cNvPr id="3" name="Объект 2"/>
          <p:cNvSpPr>
            <a:spLocks noGrp="1"/>
          </p:cNvSpPr>
          <p:nvPr>
            <p:ph idx="1"/>
          </p:nvPr>
        </p:nvSpPr>
        <p:spPr/>
        <p:txBody>
          <a:bodyPr/>
          <a:lstStyle/>
          <a:p>
            <a:r>
              <a:rPr lang="ru-RU" dirty="0" err="1" smtClean="0">
                <a:solidFill>
                  <a:srgbClr val="0070C0"/>
                </a:solidFill>
                <a:latin typeface="Times New Roman" panose="02020603050405020304" pitchFamily="18" charset="0"/>
                <a:cs typeface="Times New Roman" panose="02020603050405020304" pitchFamily="18" charset="0"/>
              </a:rPr>
              <a:t>К</a:t>
            </a:r>
            <a:r>
              <a:rPr lang="ru-RU" dirty="0" err="1" smtClean="0">
                <a:solidFill>
                  <a:srgbClr val="0070C0"/>
                </a:solidFill>
                <a:latin typeface="Times New Roman" panose="02020603050405020304" pitchFamily="18" charset="0"/>
                <a:cs typeface="Times New Roman" panose="02020603050405020304" pitchFamily="18" charset="0"/>
              </a:rPr>
              <a:t>инезиология</a:t>
            </a:r>
            <a:r>
              <a:rPr lang="ru-RU" dirty="0" smtClean="0">
                <a:solidFill>
                  <a:srgbClr val="0070C0"/>
                </a:solidFill>
                <a:latin typeface="Times New Roman" panose="02020603050405020304" pitchFamily="18" charset="0"/>
                <a:cs typeface="Times New Roman" panose="02020603050405020304" pitchFamily="18" charset="0"/>
              </a:rPr>
              <a:t> </a:t>
            </a:r>
            <a:r>
              <a:rPr lang="ru-RU" dirty="0" smtClean="0">
                <a:solidFill>
                  <a:srgbClr val="0070C0"/>
                </a:solidFill>
                <a:latin typeface="Times New Roman" panose="02020603050405020304" pitchFamily="18" charset="0"/>
                <a:cs typeface="Times New Roman" panose="02020603050405020304" pitchFamily="18" charset="0"/>
              </a:rPr>
              <a:t>-</a:t>
            </a:r>
            <a:r>
              <a:rPr lang="ru-RU" dirty="0" smtClean="0">
                <a:solidFill>
                  <a:srgbClr val="0070C0"/>
                </a:solidFill>
              </a:rPr>
              <a:t> </a:t>
            </a:r>
            <a:r>
              <a:rPr lang="ru-RU" dirty="0" smtClean="0">
                <a:solidFill>
                  <a:schemeClr val="tx1"/>
                </a:solidFill>
                <a:latin typeface="Times New Roman" panose="02020603050405020304" pitchFamily="18" charset="0"/>
                <a:cs typeface="Times New Roman" panose="02020603050405020304" pitchFamily="18" charset="0"/>
              </a:rPr>
              <a:t>это наука о развитии умственных способностей и физического здоровья через движение. </a:t>
            </a:r>
          </a:p>
          <a:p>
            <a:r>
              <a:rPr lang="ru-RU" dirty="0" err="1" smtClean="0">
                <a:solidFill>
                  <a:srgbClr val="0070C0"/>
                </a:solidFill>
                <a:latin typeface="Times New Roman" panose="02020603050405020304" pitchFamily="18" charset="0"/>
                <a:cs typeface="Times New Roman" panose="02020603050405020304" pitchFamily="18" charset="0"/>
              </a:rPr>
              <a:t>Кинезиологические</a:t>
            </a:r>
            <a:r>
              <a:rPr lang="ru-RU" dirty="0" smtClean="0">
                <a:solidFill>
                  <a:srgbClr val="0070C0"/>
                </a:solidFill>
                <a:latin typeface="Times New Roman" panose="02020603050405020304" pitchFamily="18" charset="0"/>
                <a:cs typeface="Times New Roman" panose="02020603050405020304" pitchFamily="18" charset="0"/>
              </a:rPr>
              <a:t> упражнения – </a:t>
            </a:r>
            <a:r>
              <a:rPr lang="ru-RU" dirty="0" smtClean="0">
                <a:solidFill>
                  <a:schemeClr val="tx1"/>
                </a:solidFill>
                <a:latin typeface="Times New Roman" panose="02020603050405020304" pitchFamily="18" charset="0"/>
                <a:cs typeface="Times New Roman" panose="02020603050405020304" pitchFamily="18" charset="0"/>
              </a:rPr>
              <a:t>это комплекс движений позволяющих активизировать межполушарное воздействие, которое является основой развития интеллекта.</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849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713073" y="1505416"/>
            <a:ext cx="5490877" cy="3664452"/>
          </a:xfrm>
        </p:spPr>
        <p:txBody>
          <a:bodyPr>
            <a:normAutofit lnSpcReduction="10000"/>
          </a:bodyPr>
          <a:lstStyle/>
          <a:p>
            <a:r>
              <a:rPr lang="ru-RU" sz="2000" b="1" dirty="0" smtClean="0">
                <a:solidFill>
                  <a:srgbClr val="0070C0"/>
                </a:solidFill>
                <a:effectLst>
                  <a:outerShdw blurRad="38100" dist="38100" dir="2700000" algn="tl">
                    <a:srgbClr val="000000">
                      <a:alpha val="43137"/>
                    </a:srgbClr>
                  </a:outerShdw>
                </a:effectLst>
                <a:latin typeface="Times New Roman" panose="02020603050405020304" pitchFamily="18" charset="0"/>
              </a:rPr>
              <a:t>Цель:</a:t>
            </a:r>
          </a:p>
          <a:p>
            <a:r>
              <a:rPr lang="ru-RU" sz="2000" dirty="0" smtClean="0">
                <a:solidFill>
                  <a:srgbClr val="000000"/>
                </a:solidFill>
                <a:latin typeface="Times New Roman" panose="02020603050405020304" pitchFamily="18" charset="0"/>
              </a:rPr>
              <a:t>Развитие межполушарного воздействия, способствующее активизации мыслительной деятельности.</a:t>
            </a:r>
          </a:p>
          <a:p>
            <a:endParaRPr lang="ru-RU" sz="1600" dirty="0" smtClean="0">
              <a:solidFill>
                <a:srgbClr val="000000"/>
              </a:solidFill>
              <a:latin typeface="Times New Roman" panose="02020603050405020304" pitchFamily="18" charset="0"/>
            </a:endParaRPr>
          </a:p>
          <a:p>
            <a:r>
              <a:rPr lang="ru-RU" sz="2000" b="1" dirty="0" smtClean="0">
                <a:solidFill>
                  <a:srgbClr val="0070C0"/>
                </a:solidFill>
                <a:effectLst>
                  <a:outerShdw blurRad="38100" dist="38100" dir="2700000" algn="tl">
                    <a:srgbClr val="000000">
                      <a:alpha val="43137"/>
                    </a:srgbClr>
                  </a:outerShdw>
                </a:effectLst>
                <a:latin typeface="Times New Roman" panose="02020603050405020304" pitchFamily="18" charset="0"/>
              </a:rPr>
              <a:t>Задачи:</a:t>
            </a:r>
          </a:p>
          <a:p>
            <a:pPr marL="285750" indent="-285750">
              <a:buFont typeface="Arial" panose="020B0604020202020204" pitchFamily="34" charset="0"/>
              <a:buChar char="•"/>
            </a:pPr>
            <a:r>
              <a:rPr lang="ru-RU" sz="2000" dirty="0" smtClean="0">
                <a:solidFill>
                  <a:srgbClr val="000000"/>
                </a:solidFill>
                <a:latin typeface="Times New Roman" panose="02020603050405020304" pitchFamily="18" charset="0"/>
              </a:rPr>
              <a:t>Синхронизация работы полушарий; </a:t>
            </a:r>
          </a:p>
          <a:p>
            <a:pPr marL="285750" indent="-285750">
              <a:buFont typeface="Arial" panose="020B0604020202020204" pitchFamily="34" charset="0"/>
              <a:buChar char="•"/>
            </a:pPr>
            <a:r>
              <a:rPr lang="ru-RU" sz="2000" dirty="0" smtClean="0">
                <a:solidFill>
                  <a:srgbClr val="000000"/>
                </a:solidFill>
                <a:latin typeface="Times New Roman" panose="02020603050405020304" pitchFamily="18" charset="0"/>
              </a:rPr>
              <a:t>Развитие мелкой моторики; </a:t>
            </a:r>
          </a:p>
          <a:p>
            <a:pPr marL="285750" indent="-285750">
              <a:buFont typeface="Arial" panose="020B0604020202020204" pitchFamily="34" charset="0"/>
              <a:buChar char="•"/>
            </a:pPr>
            <a:r>
              <a:rPr lang="ru-RU" sz="2000" dirty="0" smtClean="0">
                <a:solidFill>
                  <a:srgbClr val="000000"/>
                </a:solidFill>
                <a:latin typeface="Times New Roman" panose="02020603050405020304" pitchFamily="18" charset="0"/>
              </a:rPr>
              <a:t>Развитие способностей; </a:t>
            </a:r>
          </a:p>
          <a:p>
            <a:pPr marL="285750" indent="-285750">
              <a:buFont typeface="Arial" panose="020B0604020202020204" pitchFamily="34" charset="0"/>
              <a:buChar char="•"/>
            </a:pPr>
            <a:r>
              <a:rPr lang="ru-RU" sz="2000" dirty="0" smtClean="0">
                <a:solidFill>
                  <a:srgbClr val="000000"/>
                </a:solidFill>
                <a:latin typeface="Times New Roman" panose="02020603050405020304" pitchFamily="18" charset="0"/>
              </a:rPr>
              <a:t>Развитие памяти, внимания, речи; </a:t>
            </a:r>
          </a:p>
          <a:p>
            <a:pPr marL="285750" indent="-285750">
              <a:buFont typeface="Arial" panose="020B0604020202020204" pitchFamily="34" charset="0"/>
              <a:buChar char="•"/>
            </a:pPr>
            <a:r>
              <a:rPr lang="ru-RU" sz="2000" dirty="0" smtClean="0">
                <a:solidFill>
                  <a:srgbClr val="000000"/>
                </a:solidFill>
                <a:latin typeface="Times New Roman" panose="02020603050405020304" pitchFamily="18" charset="0"/>
              </a:rPr>
              <a:t>Развитие мышления.</a:t>
            </a:r>
            <a:endParaRPr lang="ru-RU" sz="2000" dirty="0"/>
          </a:p>
        </p:txBody>
      </p:sp>
      <p:pic>
        <p:nvPicPr>
          <p:cNvPr id="7" name="Рисунок 6"/>
          <p:cNvPicPr>
            <a:picLocks noChangeAspect="1"/>
          </p:cNvPicPr>
          <p:nvPr/>
        </p:nvPicPr>
        <p:blipFill>
          <a:blip r:embed="rId2"/>
          <a:stretch>
            <a:fillRect/>
          </a:stretch>
        </p:blipFill>
        <p:spPr>
          <a:xfrm>
            <a:off x="7060624" y="1583474"/>
            <a:ext cx="4659307" cy="3847170"/>
          </a:xfrm>
          <a:prstGeom prst="rect">
            <a:avLst/>
          </a:prstGeom>
        </p:spPr>
      </p:pic>
    </p:spTree>
    <p:extLst>
      <p:ext uri="{BB962C8B-B14F-4D97-AF65-F5344CB8AC3E}">
        <p14:creationId xmlns:p14="http://schemas.microsoft.com/office/powerpoint/2010/main" val="2067790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l="4515" r="2641"/>
          <a:stretch/>
        </p:blipFill>
        <p:spPr>
          <a:xfrm>
            <a:off x="477100" y="984004"/>
            <a:ext cx="5553309" cy="4895036"/>
          </a:xfrm>
          <a:prstGeom prst="rect">
            <a:avLst/>
          </a:prstGeom>
        </p:spPr>
      </p:pic>
      <p:sp>
        <p:nvSpPr>
          <p:cNvPr id="16" name="Прямоугольник 15"/>
          <p:cNvSpPr/>
          <p:nvPr/>
        </p:nvSpPr>
        <p:spPr>
          <a:xfrm>
            <a:off x="6375438" y="2602474"/>
            <a:ext cx="5109658" cy="2462213"/>
          </a:xfrm>
          <a:prstGeom prst="rect">
            <a:avLst/>
          </a:prstGeom>
        </p:spPr>
        <p:txBody>
          <a:bodyPr wrap="square">
            <a:spAutoFit/>
          </a:bodyPr>
          <a:lstStyle/>
          <a:p>
            <a:pPr algn="just"/>
            <a:endParaRPr lang="ru-RU" dirty="0" smtClean="0">
              <a:solidFill>
                <a:srgbClr val="000000"/>
              </a:solidFill>
              <a:latin typeface="Times New Roman" panose="02020603050405020304" pitchFamily="18" charset="0"/>
            </a:endParaRPr>
          </a:p>
          <a:p>
            <a:r>
              <a:rPr lang="ru-RU" sz="2000" b="1" dirty="0" smtClean="0">
                <a:solidFill>
                  <a:srgbClr val="0070C0"/>
                </a:solidFill>
                <a:latin typeface="Times New Roman" panose="02020603050405020304" pitchFamily="18" charset="0"/>
              </a:rPr>
              <a:t>Правое полушарие головного мозга </a:t>
            </a:r>
            <a:r>
              <a:rPr lang="ru-RU" sz="2000" dirty="0" smtClean="0">
                <a:solidFill>
                  <a:srgbClr val="0070C0"/>
                </a:solidFill>
                <a:latin typeface="Times New Roman" panose="02020603050405020304" pitchFamily="18" charset="0"/>
              </a:rPr>
              <a:t>– </a:t>
            </a:r>
            <a:r>
              <a:rPr lang="ru-RU" sz="2000" dirty="0" smtClean="0">
                <a:solidFill>
                  <a:srgbClr val="000000"/>
                </a:solidFill>
                <a:latin typeface="Times New Roman" panose="02020603050405020304" pitchFamily="18" charset="0"/>
              </a:rPr>
              <a:t>гуманитарное, образное, творческое – отвечает за тело, координацию движений, пространственное зрительное и кинестетическое восприятие.</a:t>
            </a:r>
          </a:p>
          <a:p>
            <a:endParaRPr lang="ru-RU" dirty="0">
              <a:solidFill>
                <a:srgbClr val="000000"/>
              </a:solidFill>
              <a:latin typeface="Times New Roman" panose="02020603050405020304" pitchFamily="18" charset="0"/>
            </a:endParaRPr>
          </a:p>
          <a:p>
            <a:endParaRPr lang="ru-RU" dirty="0"/>
          </a:p>
        </p:txBody>
      </p:sp>
      <p:sp>
        <p:nvSpPr>
          <p:cNvPr id="17" name="Прямоугольник 16"/>
          <p:cNvSpPr/>
          <p:nvPr/>
        </p:nvSpPr>
        <p:spPr>
          <a:xfrm>
            <a:off x="6375437" y="803236"/>
            <a:ext cx="5109659" cy="1908215"/>
          </a:xfrm>
          <a:prstGeom prst="rect">
            <a:avLst/>
          </a:prstGeom>
        </p:spPr>
        <p:txBody>
          <a:bodyPr wrap="square">
            <a:spAutoFit/>
          </a:bodyPr>
          <a:lstStyle/>
          <a:p>
            <a:r>
              <a:rPr lang="ru-RU" sz="2000" b="1" dirty="0" smtClean="0">
                <a:solidFill>
                  <a:srgbClr val="0070C0"/>
                </a:solidFill>
                <a:latin typeface="Times New Roman" panose="02020603050405020304" pitchFamily="18" charset="0"/>
              </a:rPr>
              <a:t>Левое полушарие головного мозга </a:t>
            </a:r>
            <a:r>
              <a:rPr lang="ru-RU" sz="2000" dirty="0" smtClean="0">
                <a:solidFill>
                  <a:srgbClr val="0070C0"/>
                </a:solidFill>
                <a:latin typeface="Times New Roman" panose="02020603050405020304" pitchFamily="18" charset="0"/>
              </a:rPr>
              <a:t>– </a:t>
            </a:r>
            <a:r>
              <a:rPr lang="ru-RU" sz="2000" dirty="0" smtClean="0">
                <a:solidFill>
                  <a:srgbClr val="000000"/>
                </a:solidFill>
                <a:latin typeface="Times New Roman" panose="02020603050405020304" pitchFamily="18" charset="0"/>
              </a:rPr>
              <a:t>математическое, знаковое, речевое, логическое, аналитическое – отвечает за восприятие – слуховой информации, постановку целей и построений программ.</a:t>
            </a:r>
          </a:p>
          <a:p>
            <a:endParaRPr lang="ru-RU" b="0" i="0" dirty="0" smtClean="0">
              <a:solidFill>
                <a:srgbClr val="000000"/>
              </a:solidFill>
              <a:effectLst/>
              <a:latin typeface="Times New Roman" panose="02020603050405020304" pitchFamily="18" charset="0"/>
            </a:endParaRPr>
          </a:p>
        </p:txBody>
      </p:sp>
      <p:sp>
        <p:nvSpPr>
          <p:cNvPr id="20" name="Прямоугольник 19"/>
          <p:cNvSpPr/>
          <p:nvPr/>
        </p:nvSpPr>
        <p:spPr>
          <a:xfrm>
            <a:off x="6375438" y="3847715"/>
            <a:ext cx="5199528" cy="2431435"/>
          </a:xfrm>
          <a:prstGeom prst="rect">
            <a:avLst/>
          </a:prstGeom>
        </p:spPr>
        <p:txBody>
          <a:bodyPr wrap="square">
            <a:spAutoFit/>
          </a:bodyPr>
          <a:lstStyle/>
          <a:p>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Единство мозга складывается из деятельности двух полушарий, тесно связанных между собой системой нервных волокон </a:t>
            </a:r>
            <a:r>
              <a:rPr lang="ru-RU" sz="2000" dirty="0" smtClean="0">
                <a:solidFill>
                  <a:srgbClr val="0070C0"/>
                </a:solidFill>
                <a:latin typeface="Times New Roman" panose="02020603050405020304" pitchFamily="18" charset="0"/>
                <a:cs typeface="Times New Roman" panose="02020603050405020304" pitchFamily="18" charset="0"/>
              </a:rPr>
              <a:t>(</a:t>
            </a:r>
            <a:r>
              <a:rPr lang="ru-RU" sz="2000" b="1" dirty="0" smtClean="0">
                <a:solidFill>
                  <a:srgbClr val="0070C0"/>
                </a:solidFill>
                <a:latin typeface="Times New Roman" panose="02020603050405020304" pitchFamily="18" charset="0"/>
                <a:cs typeface="Times New Roman" panose="02020603050405020304" pitchFamily="18" charset="0"/>
              </a:rPr>
              <a:t>мозолистое тело</a:t>
            </a:r>
            <a:r>
              <a:rPr lang="ru-RU" sz="2000" dirty="0" smtClean="0">
                <a:solidFill>
                  <a:srgbClr val="0070C0"/>
                </a:solidFill>
                <a:latin typeface="Times New Roman" panose="02020603050405020304" pitchFamily="18" charset="0"/>
                <a:cs typeface="Times New Roman" panose="02020603050405020304" pitchFamily="18" charset="0"/>
              </a:rPr>
              <a:t>).</a:t>
            </a:r>
            <a:endParaRPr lang="ru-RU" sz="2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55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03971" y="889844"/>
            <a:ext cx="9801921" cy="5386090"/>
          </a:xfrm>
          <a:prstGeom prst="rect">
            <a:avLst/>
          </a:prstGeom>
        </p:spPr>
        <p:txBody>
          <a:bodyPr wrap="square">
            <a:spAutoFit/>
          </a:bodyPr>
          <a:lstStyle/>
          <a:p>
            <a:r>
              <a:rPr lang="ru-RU" sz="2800" b="1" dirty="0" smtClean="0">
                <a:solidFill>
                  <a:srgbClr val="0070C0"/>
                </a:solidFill>
                <a:effectLst>
                  <a:outerShdw blurRad="38100" dist="38100" dir="2700000" algn="tl">
                    <a:srgbClr val="000000">
                      <a:alpha val="43137"/>
                    </a:srgbClr>
                  </a:outerShdw>
                </a:effectLst>
                <a:latin typeface="Times New Roman" panose="02020603050405020304" pitchFamily="18" charset="0"/>
              </a:rPr>
              <a:t>Виды </a:t>
            </a:r>
            <a:r>
              <a:rPr lang="ru-RU" sz="2800" b="1" dirty="0" err="1" smtClean="0">
                <a:solidFill>
                  <a:srgbClr val="0070C0"/>
                </a:solidFill>
                <a:effectLst>
                  <a:outerShdw blurRad="38100" dist="38100" dir="2700000" algn="tl">
                    <a:srgbClr val="000000">
                      <a:alpha val="43137"/>
                    </a:srgbClr>
                  </a:outerShdw>
                </a:effectLst>
                <a:latin typeface="Times New Roman" panose="02020603050405020304" pitchFamily="18" charset="0"/>
              </a:rPr>
              <a:t>кинезиологических</a:t>
            </a:r>
            <a:r>
              <a:rPr lang="ru-RU" sz="2800" b="1" dirty="0" smtClean="0">
                <a:solidFill>
                  <a:srgbClr val="0070C0"/>
                </a:solidFill>
                <a:effectLst>
                  <a:outerShdw blurRad="38100" dist="38100" dir="2700000" algn="tl">
                    <a:srgbClr val="000000">
                      <a:alpha val="43137"/>
                    </a:srgbClr>
                  </a:outerShdw>
                </a:effectLst>
                <a:latin typeface="Times New Roman" panose="02020603050405020304" pitchFamily="18" charset="0"/>
              </a:rPr>
              <a:t> упражнений:</a:t>
            </a:r>
          </a:p>
          <a:p>
            <a:endParaRPr lang="ru-RU" sz="1600" b="1" dirty="0" smtClean="0">
              <a:solidFill>
                <a:srgbClr val="000000"/>
              </a:solidFill>
              <a:latin typeface="Times New Roman" panose="02020603050405020304" pitchFamily="18" charset="0"/>
            </a:endParaRPr>
          </a:p>
          <a:p>
            <a:pPr marL="285750" indent="-285750">
              <a:buFont typeface="Arial" panose="020B0604020202020204" pitchFamily="34" charset="0"/>
              <a:buChar char="•"/>
            </a:pPr>
            <a:r>
              <a:rPr lang="ru-RU" sz="2000" b="1" dirty="0" smtClean="0">
                <a:solidFill>
                  <a:srgbClr val="0070C0"/>
                </a:solidFill>
                <a:latin typeface="Times New Roman" panose="02020603050405020304" pitchFamily="18" charset="0"/>
              </a:rPr>
              <a:t>Растяжки</a:t>
            </a:r>
            <a:r>
              <a:rPr lang="ru-RU" sz="2000" dirty="0" smtClean="0">
                <a:solidFill>
                  <a:srgbClr val="000000"/>
                </a:solidFill>
                <a:latin typeface="Times New Roman" panose="02020603050405020304" pitchFamily="18" charset="0"/>
              </a:rPr>
              <a:t> нормализуют </a:t>
            </a:r>
            <a:r>
              <a:rPr lang="ru-RU" sz="2000" dirty="0" err="1" smtClean="0">
                <a:solidFill>
                  <a:srgbClr val="000000"/>
                </a:solidFill>
                <a:latin typeface="Times New Roman" panose="02020603050405020304" pitchFamily="18" charset="0"/>
              </a:rPr>
              <a:t>гипертонус</a:t>
            </a:r>
            <a:r>
              <a:rPr lang="ru-RU" sz="2000" dirty="0" smtClean="0">
                <a:solidFill>
                  <a:srgbClr val="000000"/>
                </a:solidFill>
                <a:latin typeface="Times New Roman" panose="02020603050405020304" pitchFamily="18" charset="0"/>
              </a:rPr>
              <a:t> (неконтролируемое чрезмерное мышечное напряжение) и </a:t>
            </a:r>
            <a:r>
              <a:rPr lang="ru-RU" sz="2000" dirty="0" err="1" smtClean="0">
                <a:solidFill>
                  <a:srgbClr val="000000"/>
                </a:solidFill>
                <a:latin typeface="Times New Roman" panose="02020603050405020304" pitchFamily="18" charset="0"/>
              </a:rPr>
              <a:t>гипотонус</a:t>
            </a:r>
            <a:r>
              <a:rPr lang="ru-RU" sz="2000" dirty="0" smtClean="0">
                <a:solidFill>
                  <a:srgbClr val="000000"/>
                </a:solidFill>
                <a:latin typeface="Times New Roman" panose="02020603050405020304" pitchFamily="18" charset="0"/>
              </a:rPr>
              <a:t> (неконтролируемая мышечная вялость).</a:t>
            </a:r>
          </a:p>
          <a:p>
            <a:endParaRPr lang="ru-RU" sz="2000" dirty="0" smtClean="0">
              <a:solidFill>
                <a:srgbClr val="000000"/>
              </a:solidFill>
              <a:latin typeface="Times New Roman" panose="02020603050405020304" pitchFamily="18" charset="0"/>
            </a:endParaRPr>
          </a:p>
          <a:p>
            <a:pPr marL="285750" indent="-285750">
              <a:buFont typeface="Arial" panose="020B0604020202020204" pitchFamily="34" charset="0"/>
              <a:buChar char="•"/>
            </a:pPr>
            <a:r>
              <a:rPr lang="ru-RU" sz="2000" b="1" dirty="0" smtClean="0">
                <a:solidFill>
                  <a:srgbClr val="0070C0"/>
                </a:solidFill>
                <a:latin typeface="Times New Roman" panose="02020603050405020304" pitchFamily="18" charset="0"/>
              </a:rPr>
              <a:t>Дыхательные упражнения </a:t>
            </a:r>
            <a:r>
              <a:rPr lang="ru-RU" sz="2000" dirty="0" smtClean="0">
                <a:solidFill>
                  <a:srgbClr val="000000"/>
                </a:solidFill>
                <a:latin typeface="Times New Roman" panose="02020603050405020304" pitchFamily="18" charset="0"/>
              </a:rPr>
              <a:t>улучшают ритмику организма, развивают самоконтроль и произвольность.</a:t>
            </a:r>
          </a:p>
          <a:p>
            <a:pPr marL="285750" indent="-285750">
              <a:buFont typeface="Arial" panose="020B0604020202020204" pitchFamily="34" charset="0"/>
              <a:buChar char="•"/>
            </a:pPr>
            <a:endParaRPr lang="ru-RU" sz="2000" dirty="0" smtClean="0">
              <a:solidFill>
                <a:srgbClr val="000000"/>
              </a:solidFill>
              <a:latin typeface="Times New Roman" panose="02020603050405020304" pitchFamily="18" charset="0"/>
            </a:endParaRPr>
          </a:p>
          <a:p>
            <a:pPr marL="285750" indent="-285750">
              <a:buFont typeface="Arial" panose="020B0604020202020204" pitchFamily="34" charset="0"/>
              <a:buChar char="•"/>
            </a:pPr>
            <a:r>
              <a:rPr lang="ru-RU" sz="2000" b="1" dirty="0" smtClean="0">
                <a:solidFill>
                  <a:srgbClr val="0070C0"/>
                </a:solidFill>
                <a:latin typeface="Times New Roman" panose="02020603050405020304" pitchFamily="18" charset="0"/>
              </a:rPr>
              <a:t>Глазодвигательные упражнения </a:t>
            </a:r>
            <a:r>
              <a:rPr lang="ru-RU" sz="2000" dirty="0" smtClean="0">
                <a:solidFill>
                  <a:srgbClr val="000000"/>
                </a:solidFill>
                <a:latin typeface="Times New Roman" panose="02020603050405020304" pitchFamily="18" charset="0"/>
              </a:rPr>
              <a:t>позволяют расширить поле зрения, улучшить восприятие. Однонаправленные и разнонаправленные движения глаз и языка развивают межполушарное взаимодействие и повышают </a:t>
            </a:r>
            <a:r>
              <a:rPr lang="ru-RU" sz="2000" dirty="0" err="1" smtClean="0">
                <a:solidFill>
                  <a:srgbClr val="000000"/>
                </a:solidFill>
                <a:latin typeface="Times New Roman" panose="02020603050405020304" pitchFamily="18" charset="0"/>
              </a:rPr>
              <a:t>энергетизацию</a:t>
            </a:r>
            <a:r>
              <a:rPr lang="ru-RU" sz="2000" dirty="0" smtClean="0">
                <a:solidFill>
                  <a:srgbClr val="000000"/>
                </a:solidFill>
                <a:latin typeface="Times New Roman" panose="02020603050405020304" pitchFamily="18" charset="0"/>
              </a:rPr>
              <a:t> организма.</a:t>
            </a:r>
          </a:p>
          <a:p>
            <a:pPr marL="285750" indent="-285750">
              <a:buFont typeface="Arial" panose="020B0604020202020204" pitchFamily="34" charset="0"/>
              <a:buChar char="•"/>
            </a:pPr>
            <a:endParaRPr lang="ru-RU" sz="2000" dirty="0" smtClean="0">
              <a:solidFill>
                <a:srgbClr val="000000"/>
              </a:solidFill>
              <a:latin typeface="Times New Roman" panose="02020603050405020304" pitchFamily="18" charset="0"/>
            </a:endParaRPr>
          </a:p>
          <a:p>
            <a:pPr marL="285750" indent="-285750">
              <a:buFont typeface="Arial" panose="020B0604020202020204" pitchFamily="34" charset="0"/>
              <a:buChar char="•"/>
            </a:pPr>
            <a:r>
              <a:rPr lang="ru-RU" sz="2000" dirty="0" smtClean="0">
                <a:solidFill>
                  <a:srgbClr val="000000"/>
                </a:solidFill>
                <a:latin typeface="Times New Roman" panose="02020603050405020304" pitchFamily="18" charset="0"/>
              </a:rPr>
              <a:t>При выполнении </a:t>
            </a:r>
            <a:r>
              <a:rPr lang="ru-RU" sz="2000" b="1" dirty="0" smtClean="0">
                <a:solidFill>
                  <a:srgbClr val="0070C0"/>
                </a:solidFill>
                <a:latin typeface="Times New Roman" panose="02020603050405020304" pitchFamily="18" charset="0"/>
              </a:rPr>
              <a:t>телесных движений </a:t>
            </a:r>
            <a:r>
              <a:rPr lang="ru-RU" sz="2000" dirty="0" smtClean="0">
                <a:solidFill>
                  <a:srgbClr val="000000"/>
                </a:solidFill>
                <a:latin typeface="Times New Roman" panose="02020603050405020304" pitchFamily="18" charset="0"/>
              </a:rPr>
              <a:t>развивается межполушарное взаимодействие, снимаются непроизвольные, непреднамеренные движения и мышечные зажимы. Оказывается, человеку для закрепления мысли необходимо движение.</a:t>
            </a:r>
          </a:p>
          <a:p>
            <a:pPr marL="285750" indent="-285750">
              <a:buFont typeface="Arial" panose="020B0604020202020204" pitchFamily="34" charset="0"/>
              <a:buChar char="•"/>
            </a:pPr>
            <a:endParaRPr lang="ru-RU" sz="2000" dirty="0" smtClean="0">
              <a:solidFill>
                <a:srgbClr val="000000"/>
              </a:solidFill>
              <a:latin typeface="Times New Roman" panose="02020603050405020304" pitchFamily="18" charset="0"/>
            </a:endParaRPr>
          </a:p>
          <a:p>
            <a:pPr marL="285750" indent="-285750">
              <a:buFont typeface="Arial" panose="020B0604020202020204" pitchFamily="34" charset="0"/>
              <a:buChar char="•"/>
            </a:pPr>
            <a:r>
              <a:rPr lang="ru-RU" sz="2000" b="1" dirty="0" smtClean="0">
                <a:solidFill>
                  <a:srgbClr val="0070C0"/>
                </a:solidFill>
                <a:latin typeface="Times New Roman" panose="02020603050405020304" pitchFamily="18" charset="0"/>
              </a:rPr>
              <a:t>Упражнения для релаксации</a:t>
            </a:r>
            <a:r>
              <a:rPr lang="ru-RU" sz="2000" dirty="0" smtClean="0">
                <a:solidFill>
                  <a:srgbClr val="0070C0"/>
                </a:solidFill>
                <a:latin typeface="Times New Roman" panose="02020603050405020304" pitchFamily="18" charset="0"/>
              </a:rPr>
              <a:t> </a:t>
            </a:r>
            <a:r>
              <a:rPr lang="ru-RU" sz="2000" dirty="0" smtClean="0">
                <a:solidFill>
                  <a:srgbClr val="000000"/>
                </a:solidFill>
                <a:latin typeface="Times New Roman" panose="02020603050405020304" pitchFamily="18" charset="0"/>
              </a:rPr>
              <a:t>способствуют расслаблению, снятию напряжения.</a:t>
            </a:r>
            <a:endParaRPr lang="ru-RU" sz="20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956625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1548" y="670844"/>
            <a:ext cx="5549319" cy="3139321"/>
          </a:xfrm>
          <a:prstGeom prst="rect">
            <a:avLst/>
          </a:prstGeom>
        </p:spPr>
        <p:txBody>
          <a:bodyPr wrap="square">
            <a:spAutoFit/>
          </a:bodyPr>
          <a:lstStyle/>
          <a:p>
            <a:r>
              <a:rPr lang="ru-RU" sz="1600" dirty="0" smtClean="0">
                <a:solidFill>
                  <a:srgbClr val="0070C0"/>
                </a:solidFill>
                <a:latin typeface="Times New Roman" panose="02020603050405020304" pitchFamily="18" charset="0"/>
              </a:rPr>
              <a:t>                                        </a:t>
            </a:r>
            <a:r>
              <a:rPr lang="ru-RU" b="1" dirty="0" smtClean="0">
                <a:solidFill>
                  <a:srgbClr val="0070C0"/>
                </a:solidFill>
                <a:latin typeface="Times New Roman" panose="02020603050405020304" pitchFamily="18" charset="0"/>
              </a:rPr>
              <a:t>«Снеговик»</a:t>
            </a:r>
            <a:endParaRPr lang="ru-RU" b="1" dirty="0">
              <a:solidFill>
                <a:srgbClr val="0070C0"/>
              </a:solidFill>
              <a:latin typeface="Times New Roman" panose="02020603050405020304" pitchFamily="18" charset="0"/>
            </a:endParaRPr>
          </a:p>
          <a:p>
            <a:r>
              <a:rPr lang="ru-RU" dirty="0">
                <a:solidFill>
                  <a:srgbClr val="000000"/>
                </a:solidFill>
                <a:latin typeface="Times New Roman" panose="02020603050405020304" pitchFamily="18" charset="0"/>
              </a:rPr>
              <a:t>Представьте, что каждый из вас только что слепленный снеговик. Тело твердое, как замерзший снег. Пришла весна, пригрело солнце, и снеговик начал таять. Сначала “тает” и повисает голова, затем опускаются плечи, расслабляются руки и т. д. В конце упражнения ребенок мягко падает на пол и изображает лужицу воды. Необходимо расслабиться. Пригрело солнышко, вода в лужице стала испаряться и превратилась в легкое облачко. Дует ветер и гонит облачко по небу.</a:t>
            </a:r>
            <a:endParaRPr lang="ru-RU" b="0" i="0" dirty="0">
              <a:solidFill>
                <a:srgbClr val="000000"/>
              </a:solidFill>
              <a:effectLst/>
              <a:latin typeface="Times New Roman" panose="02020603050405020304" pitchFamily="18" charset="0"/>
            </a:endParaRPr>
          </a:p>
        </p:txBody>
      </p:sp>
      <p:sp>
        <p:nvSpPr>
          <p:cNvPr id="3" name="Заголовок 2"/>
          <p:cNvSpPr>
            <a:spLocks noGrp="1"/>
          </p:cNvSpPr>
          <p:nvPr>
            <p:ph type="title"/>
          </p:nvPr>
        </p:nvSpPr>
        <p:spPr>
          <a:xfrm>
            <a:off x="980682" y="350888"/>
            <a:ext cx="10364451" cy="452000"/>
          </a:xfrm>
        </p:spPr>
        <p:txBody>
          <a:bodyPr>
            <a:noAutofit/>
          </a:bodyPr>
          <a:lstStyle/>
          <a:p>
            <a:r>
              <a:rPr lang="ru-RU" sz="2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a:t>
            </a:r>
            <a:r>
              <a:rPr lang="ru-RU" sz="2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астяжки</a:t>
            </a:r>
            <a:endParaRPr lang="ru-RU" sz="2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545766" y="802888"/>
            <a:ext cx="5218501" cy="2585323"/>
          </a:xfrm>
          <a:prstGeom prst="rect">
            <a:avLst/>
          </a:prstGeom>
        </p:spPr>
        <p:txBody>
          <a:bodyPr wrap="square">
            <a:spAutoFit/>
          </a:bodyPr>
          <a:lstStyle/>
          <a:p>
            <a:r>
              <a:rPr lang="ru-RU" dirty="0" smtClean="0">
                <a:solidFill>
                  <a:srgbClr val="000000"/>
                </a:solidFill>
                <a:latin typeface="Times New Roman" panose="02020603050405020304" pitchFamily="18" charset="0"/>
              </a:rPr>
              <a:t>                                           </a:t>
            </a:r>
            <a:r>
              <a:rPr lang="ru-RU" b="1" dirty="0" smtClean="0">
                <a:solidFill>
                  <a:srgbClr val="0070C0"/>
                </a:solidFill>
                <a:latin typeface="Times New Roman" panose="02020603050405020304" pitchFamily="18" charset="0"/>
              </a:rPr>
              <a:t>«Дерево»</a:t>
            </a:r>
            <a:endParaRPr lang="ru-RU" b="1" dirty="0">
              <a:solidFill>
                <a:srgbClr val="0070C0"/>
              </a:solidFill>
              <a:latin typeface="Times New Roman" panose="02020603050405020304" pitchFamily="18" charset="0"/>
            </a:endParaRPr>
          </a:p>
          <a:p>
            <a:r>
              <a:rPr lang="ru-RU" dirty="0">
                <a:solidFill>
                  <a:srgbClr val="000000"/>
                </a:solidFill>
                <a:latin typeface="Times New Roman" panose="02020603050405020304" pitchFamily="18" charset="0"/>
              </a:rPr>
              <a:t>Исходное положение – сидя на корточках. Спрятать голову в колени, обхватить их руками. Представьте, что вы - семечко, которое постепенно прорастает и превращается в дерево. Медленно поднимитесь на ноги, затем распрямите туловище, вытяните руки вверх. Затем напрягите тело и вытянитесь. Подул ветер – вы раскачиваетесь, как дерево</a:t>
            </a:r>
            <a:r>
              <a:rPr lang="ru-RU" dirty="0" smtClean="0">
                <a:solidFill>
                  <a:srgbClr val="000000"/>
                </a:solidFill>
                <a:latin typeface="Times New Roman" panose="02020603050405020304" pitchFamily="18" charset="0"/>
              </a:rPr>
              <a:t>.   </a:t>
            </a:r>
            <a:endParaRPr lang="ru-RU" b="0" i="0" dirty="0">
              <a:solidFill>
                <a:srgbClr val="000000"/>
              </a:solidFill>
              <a:effectLst/>
              <a:latin typeface="Times New Roman" panose="02020603050405020304" pitchFamily="18" charset="0"/>
            </a:endParaRPr>
          </a:p>
        </p:txBody>
      </p:sp>
      <p:sp>
        <p:nvSpPr>
          <p:cNvPr id="5" name="Прямоугольник 4"/>
          <p:cNvSpPr/>
          <p:nvPr/>
        </p:nvSpPr>
        <p:spPr>
          <a:xfrm>
            <a:off x="646772" y="3666959"/>
            <a:ext cx="5274526" cy="2585323"/>
          </a:xfrm>
          <a:prstGeom prst="rect">
            <a:avLst/>
          </a:prstGeom>
        </p:spPr>
        <p:txBody>
          <a:bodyPr wrap="square">
            <a:spAutoFit/>
          </a:bodyPr>
          <a:lstStyle/>
          <a:p>
            <a:r>
              <a:rPr lang="ru-RU" sz="1600" dirty="0" smtClean="0">
                <a:solidFill>
                  <a:srgbClr val="000000"/>
                </a:solidFill>
                <a:latin typeface="Times New Roman" panose="02020603050405020304" pitchFamily="18" charset="0"/>
              </a:rPr>
              <a:t>                                       </a:t>
            </a:r>
            <a:r>
              <a:rPr lang="ru-RU" b="1" dirty="0" smtClean="0">
                <a:solidFill>
                  <a:srgbClr val="0070C0"/>
                </a:solidFill>
                <a:latin typeface="Times New Roman" panose="02020603050405020304" pitchFamily="18" charset="0"/>
              </a:rPr>
              <a:t>«Солдат»</a:t>
            </a:r>
          </a:p>
          <a:p>
            <a:r>
              <a:rPr lang="ru-RU" dirty="0" smtClean="0">
                <a:solidFill>
                  <a:srgbClr val="000000"/>
                </a:solidFill>
                <a:latin typeface="Times New Roman" panose="02020603050405020304" pitchFamily="18" charset="0"/>
              </a:rPr>
              <a:t>Исходное </a:t>
            </a:r>
            <a:r>
              <a:rPr lang="ru-RU" dirty="0">
                <a:solidFill>
                  <a:srgbClr val="000000"/>
                </a:solidFill>
                <a:latin typeface="Times New Roman" panose="02020603050405020304" pitchFamily="18" charset="0"/>
              </a:rPr>
              <a:t>положение – стоя. Полностью выпрямитесь и вытянитесь в струнку как солдат. Застыньте в этой </a:t>
            </a:r>
            <a:r>
              <a:rPr lang="ru-RU" dirty="0" smtClean="0">
                <a:solidFill>
                  <a:srgbClr val="000000"/>
                </a:solidFill>
                <a:latin typeface="Times New Roman" panose="02020603050405020304" pitchFamily="18" charset="0"/>
              </a:rPr>
              <a:t>позе </a:t>
            </a:r>
            <a:r>
              <a:rPr lang="ru-RU" dirty="0">
                <a:solidFill>
                  <a:srgbClr val="000000"/>
                </a:solidFill>
                <a:latin typeface="Times New Roman" panose="02020603050405020304" pitchFamily="18" charset="0"/>
              </a:rPr>
              <a:t>и не двигайтесь. Теперь наклонитесь вперед и расставьте руки, чтобы они болтались как </a:t>
            </a:r>
            <a:r>
              <a:rPr lang="ru-RU" dirty="0" smtClean="0">
                <a:solidFill>
                  <a:srgbClr val="000000"/>
                </a:solidFill>
                <a:latin typeface="Times New Roman" panose="02020603050405020304" pitchFamily="18" charset="0"/>
              </a:rPr>
              <a:t>у тряпичной куклы. Слегка согните ноги в  коленях, почувствуйте, что они у вас мягкие как тряпочные. Менять позу солдат-кукла до полного расслабления.  </a:t>
            </a:r>
            <a:endParaRPr lang="ru-RU" dirty="0"/>
          </a:p>
        </p:txBody>
      </p:sp>
      <p:sp>
        <p:nvSpPr>
          <p:cNvPr id="6" name="Прямоугольник 5"/>
          <p:cNvSpPr/>
          <p:nvPr/>
        </p:nvSpPr>
        <p:spPr>
          <a:xfrm>
            <a:off x="6545765" y="3429000"/>
            <a:ext cx="5352586" cy="3139321"/>
          </a:xfrm>
          <a:prstGeom prst="rect">
            <a:avLst/>
          </a:prstGeom>
        </p:spPr>
        <p:txBody>
          <a:bodyPr wrap="square">
            <a:spAutoFit/>
          </a:bodyPr>
          <a:lstStyle/>
          <a:p>
            <a:r>
              <a:rPr lang="ru-RU" dirty="0" smtClean="0">
                <a:solidFill>
                  <a:srgbClr val="0070C0"/>
                </a:solidFill>
                <a:latin typeface="Times New Roman" panose="02020603050405020304" pitchFamily="18" charset="0"/>
              </a:rPr>
              <a:t>                                   </a:t>
            </a:r>
            <a:r>
              <a:rPr lang="ru-RU" b="1" dirty="0" smtClean="0">
                <a:solidFill>
                  <a:srgbClr val="0070C0"/>
                </a:solidFill>
                <a:latin typeface="Times New Roman" panose="02020603050405020304" pitchFamily="18" charset="0"/>
              </a:rPr>
              <a:t>«Сорви яблоки»</a:t>
            </a:r>
            <a:endParaRPr lang="ru-RU" b="1" dirty="0">
              <a:solidFill>
                <a:srgbClr val="0070C0"/>
              </a:solidFill>
              <a:latin typeface="Times New Roman" panose="02020603050405020304" pitchFamily="18" charset="0"/>
            </a:endParaRPr>
          </a:p>
          <a:p>
            <a:r>
              <a:rPr lang="ru-RU" dirty="0">
                <a:solidFill>
                  <a:srgbClr val="000000"/>
                </a:solidFill>
                <a:latin typeface="Times New Roman" panose="02020603050405020304" pitchFamily="18" charset="0"/>
              </a:rPr>
              <a:t>Исходное положение – стоя. Представьте себе, что перед каждым из вас растет яблоня с чудесными большими яблоками. Яблоки висят прямо над головой, но без труда достать их не удается. Посмотрите на яблоню, видите, вверху справа висит большое яблоко. Потянитесь правой рукой как можно выше, поднимитесь на цыпочки и сделайте резкий вдох. Теперь срывайте яблоко. Нагнитесь и положите яблоко в небольшую корзину, стоящую на земле. Теперь медленно выдохните.</a:t>
            </a:r>
            <a:endParaRPr lang="ru-RU"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746206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39243" y="1712287"/>
            <a:ext cx="2682472" cy="3901778"/>
          </a:xfrm>
          <a:prstGeom prst="rect">
            <a:avLst/>
          </a:prstGeom>
        </p:spPr>
      </p:pic>
      <p:sp>
        <p:nvSpPr>
          <p:cNvPr id="7" name="Прямоугольник 6"/>
          <p:cNvSpPr/>
          <p:nvPr/>
        </p:nvSpPr>
        <p:spPr>
          <a:xfrm>
            <a:off x="3501484" y="305068"/>
            <a:ext cx="8207296" cy="6186309"/>
          </a:xfrm>
          <a:prstGeom prst="rect">
            <a:avLst/>
          </a:prstGeom>
        </p:spPr>
        <p:txBody>
          <a:bodyPr wrap="square">
            <a:spAutoFit/>
          </a:bodyPr>
          <a:lstStyle/>
          <a:p>
            <a:pPr algn="ctr"/>
            <a:r>
              <a:rPr lang="ru-RU" sz="2800" b="1" dirty="0" smtClean="0">
                <a:solidFill>
                  <a:srgbClr val="0070C0"/>
                </a:solidFill>
                <a:effectLst>
                  <a:outerShdw blurRad="38100" dist="38100" dir="2700000" algn="tl">
                    <a:srgbClr val="000000">
                      <a:alpha val="43137"/>
                    </a:srgbClr>
                  </a:outerShdw>
                </a:effectLst>
                <a:latin typeface="Times New Roman" panose="02020603050405020304" pitchFamily="18" charset="0"/>
              </a:rPr>
              <a:t>Для результативности необходимо учитывать определенные условия:</a:t>
            </a:r>
          </a:p>
          <a:p>
            <a:endParaRPr lang="ru-RU" sz="2000" dirty="0" smtClean="0">
              <a:solidFill>
                <a:srgbClr val="000000"/>
              </a:solidFill>
              <a:latin typeface="Times New Roman" panose="02020603050405020304" pitchFamily="18" charset="0"/>
            </a:endParaRPr>
          </a:p>
          <a:p>
            <a:pPr marL="285750" indent="-285750">
              <a:buFont typeface="Arial" panose="020B0604020202020204" pitchFamily="34" charset="0"/>
              <a:buChar char="•"/>
            </a:pPr>
            <a:r>
              <a:rPr lang="ru-RU" sz="2000" dirty="0" smtClean="0">
                <a:solidFill>
                  <a:srgbClr val="000000"/>
                </a:solidFill>
                <a:latin typeface="Times New Roman" panose="02020603050405020304" pitchFamily="18" charset="0"/>
              </a:rPr>
              <a:t>Упражнения необходимо проводить ежедневно. Учить выполнять пальчиковые игры от простого к сложному;</a:t>
            </a:r>
          </a:p>
          <a:p>
            <a:pPr marL="285750" indent="-285750">
              <a:buFont typeface="Arial" panose="020B0604020202020204" pitchFamily="34" charset="0"/>
              <a:buChar char="•"/>
            </a:pPr>
            <a:endParaRPr lang="ru-RU" sz="2000" dirty="0" smtClean="0">
              <a:solidFill>
                <a:srgbClr val="000000"/>
              </a:solidFill>
              <a:latin typeface="Times New Roman" panose="02020603050405020304" pitchFamily="18" charset="0"/>
            </a:endParaRPr>
          </a:p>
          <a:p>
            <a:pPr marL="285750" indent="-285750">
              <a:buFont typeface="Arial" panose="020B0604020202020204" pitchFamily="34" charset="0"/>
              <a:buChar char="•"/>
            </a:pPr>
            <a:r>
              <a:rPr lang="ru-RU" sz="2000" dirty="0" smtClean="0">
                <a:solidFill>
                  <a:srgbClr val="000000"/>
                </a:solidFill>
                <a:latin typeface="Times New Roman" panose="02020603050405020304" pitchFamily="18" charset="0"/>
              </a:rPr>
              <a:t>Занятия проводятся утром;</a:t>
            </a:r>
          </a:p>
          <a:p>
            <a:pPr marL="285750" indent="-285750">
              <a:buFont typeface="Arial" panose="020B0604020202020204" pitchFamily="34" charset="0"/>
              <a:buChar char="•"/>
            </a:pPr>
            <a:endParaRPr lang="ru-RU" sz="2000" dirty="0" smtClean="0">
              <a:solidFill>
                <a:srgbClr val="000000"/>
              </a:solidFill>
              <a:latin typeface="Times New Roman" panose="02020603050405020304" pitchFamily="18" charset="0"/>
            </a:endParaRPr>
          </a:p>
          <a:p>
            <a:pPr marL="285750" indent="-285750">
              <a:buFont typeface="Arial" panose="020B0604020202020204" pitchFamily="34" charset="0"/>
              <a:buChar char="•"/>
            </a:pPr>
            <a:r>
              <a:rPr lang="ru-RU" sz="2000" dirty="0" smtClean="0">
                <a:solidFill>
                  <a:srgbClr val="000000"/>
                </a:solidFill>
                <a:latin typeface="Times New Roman" panose="02020603050405020304" pitchFamily="18" charset="0"/>
              </a:rPr>
              <a:t>Занятия проводятся ежедневно, без пропусков;</a:t>
            </a:r>
          </a:p>
          <a:p>
            <a:pPr marL="285750" indent="-285750">
              <a:buFont typeface="Arial" panose="020B0604020202020204" pitchFamily="34" charset="0"/>
              <a:buChar char="•"/>
            </a:pPr>
            <a:endParaRPr lang="ru-RU" sz="2000" dirty="0" smtClean="0">
              <a:solidFill>
                <a:srgbClr val="000000"/>
              </a:solidFill>
              <a:latin typeface="Times New Roman" panose="02020603050405020304" pitchFamily="18" charset="0"/>
            </a:endParaRPr>
          </a:p>
          <a:p>
            <a:pPr marL="285750" indent="-285750">
              <a:buFont typeface="Arial" panose="020B0604020202020204" pitchFamily="34" charset="0"/>
              <a:buChar char="•"/>
            </a:pPr>
            <a:r>
              <a:rPr lang="ru-RU" sz="2000" dirty="0" smtClean="0">
                <a:solidFill>
                  <a:srgbClr val="000000"/>
                </a:solidFill>
                <a:latin typeface="Times New Roman" panose="02020603050405020304" pitchFamily="18" charset="0"/>
              </a:rPr>
              <a:t>Занятия проводятся в доброжелательной обстановке;</a:t>
            </a:r>
          </a:p>
          <a:p>
            <a:pPr marL="285750" indent="-285750">
              <a:buFont typeface="Arial" panose="020B0604020202020204" pitchFamily="34" charset="0"/>
              <a:buChar char="•"/>
            </a:pPr>
            <a:endParaRPr lang="ru-RU" sz="2000" dirty="0" smtClean="0">
              <a:solidFill>
                <a:srgbClr val="000000"/>
              </a:solidFill>
              <a:latin typeface="Times New Roman" panose="02020603050405020304" pitchFamily="18" charset="0"/>
            </a:endParaRPr>
          </a:p>
          <a:p>
            <a:pPr marL="285750" indent="-285750">
              <a:buFont typeface="Arial" panose="020B0604020202020204" pitchFamily="34" charset="0"/>
              <a:buChar char="•"/>
            </a:pPr>
            <a:r>
              <a:rPr lang="ru-RU" sz="2000" dirty="0" smtClean="0">
                <a:solidFill>
                  <a:srgbClr val="000000"/>
                </a:solidFill>
                <a:latin typeface="Times New Roman" panose="02020603050405020304" pitchFamily="18" charset="0"/>
              </a:rPr>
              <a:t>От детей требуется точное выполнение движений и приемов;</a:t>
            </a:r>
          </a:p>
          <a:p>
            <a:pPr marL="285750" indent="-285750">
              <a:buFont typeface="Arial" panose="020B0604020202020204" pitchFamily="34" charset="0"/>
              <a:buChar char="•"/>
            </a:pPr>
            <a:endParaRPr lang="ru-RU" sz="2000" dirty="0" smtClean="0">
              <a:solidFill>
                <a:srgbClr val="000000"/>
              </a:solidFill>
              <a:latin typeface="Times New Roman" panose="02020603050405020304" pitchFamily="18" charset="0"/>
            </a:endParaRPr>
          </a:p>
          <a:p>
            <a:pPr marL="285750" indent="-285750">
              <a:buFont typeface="Arial" panose="020B0604020202020204" pitchFamily="34" charset="0"/>
              <a:buChar char="•"/>
            </a:pPr>
            <a:r>
              <a:rPr lang="ru-RU" sz="2000" dirty="0" smtClean="0">
                <a:solidFill>
                  <a:srgbClr val="000000"/>
                </a:solidFill>
                <a:latin typeface="Times New Roman" panose="02020603050405020304" pitchFamily="18" charset="0"/>
              </a:rPr>
              <a:t>Упражнения проводятся стоя или сидя за столом;</a:t>
            </a:r>
          </a:p>
          <a:p>
            <a:pPr marL="285750" indent="-285750">
              <a:buFont typeface="Arial" panose="020B0604020202020204" pitchFamily="34" charset="0"/>
              <a:buChar char="•"/>
            </a:pPr>
            <a:endParaRPr lang="ru-RU" sz="2000" dirty="0" smtClean="0">
              <a:solidFill>
                <a:srgbClr val="000000"/>
              </a:solidFill>
              <a:latin typeface="Times New Roman" panose="02020603050405020304" pitchFamily="18" charset="0"/>
            </a:endParaRPr>
          </a:p>
          <a:p>
            <a:pPr marL="285750" indent="-285750">
              <a:buFont typeface="Arial" panose="020B0604020202020204" pitchFamily="34" charset="0"/>
              <a:buChar char="•"/>
            </a:pPr>
            <a:r>
              <a:rPr lang="ru-RU" sz="2000" dirty="0" smtClean="0">
                <a:solidFill>
                  <a:srgbClr val="000000"/>
                </a:solidFill>
                <a:latin typeface="Times New Roman" panose="02020603050405020304" pitchFamily="18" charset="0"/>
              </a:rPr>
              <a:t>Упражнения проводятся по специально разработанным комплексам;</a:t>
            </a:r>
          </a:p>
          <a:p>
            <a:pPr marL="285750" indent="-285750">
              <a:buFont typeface="Arial" panose="020B0604020202020204" pitchFamily="34" charset="0"/>
              <a:buChar char="•"/>
            </a:pPr>
            <a:endParaRPr lang="ru-RU" sz="2000" dirty="0" smtClean="0">
              <a:solidFill>
                <a:srgbClr val="000000"/>
              </a:solidFill>
              <a:latin typeface="Times New Roman" panose="02020603050405020304" pitchFamily="18" charset="0"/>
            </a:endParaRPr>
          </a:p>
          <a:p>
            <a:pPr marL="285750" indent="-285750">
              <a:buFont typeface="Arial" panose="020B0604020202020204" pitchFamily="34" charset="0"/>
              <a:buChar char="•"/>
            </a:pPr>
            <a:r>
              <a:rPr lang="ru-RU" sz="2000" dirty="0" smtClean="0">
                <a:solidFill>
                  <a:srgbClr val="000000"/>
                </a:solidFill>
                <a:latin typeface="Times New Roman" panose="02020603050405020304" pitchFamily="18" charset="0"/>
              </a:rPr>
              <a:t>Длительность занятий по одному комплексу составляет две недели.</a:t>
            </a:r>
            <a:endParaRPr lang="ru-RU" sz="20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600457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340" y="83259"/>
            <a:ext cx="10364451" cy="730781"/>
          </a:xfrm>
        </p:spPr>
        <p:txBody>
          <a:bodyPr>
            <a:normAutofit/>
          </a:bodyPr>
          <a:lstStyle/>
          <a:p>
            <a:r>
              <a:rPr lang="ru-RU" sz="2800" dirty="0" smtClean="0">
                <a:solidFill>
                  <a:srgbClr val="0070C0"/>
                </a:solidFill>
                <a:latin typeface="Times New Roman" panose="02020603050405020304" pitchFamily="18" charset="0"/>
                <a:cs typeface="Times New Roman" panose="02020603050405020304" pitchFamily="18" charset="0"/>
              </a:rPr>
              <a:t>Дыхательные упражнения</a:t>
            </a:r>
            <a:endParaRPr lang="ru-RU" sz="2800" dirty="0">
              <a:solidFill>
                <a:srgbClr val="0070C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01082" y="814040"/>
            <a:ext cx="11574966" cy="3693319"/>
          </a:xfrm>
          <a:prstGeom prst="rect">
            <a:avLst/>
          </a:prstGeom>
        </p:spPr>
        <p:txBody>
          <a:bodyPr wrap="square">
            <a:spAutoFit/>
          </a:bodyPr>
          <a:lstStyle/>
          <a:p>
            <a:r>
              <a:rPr lang="ru-RU" b="1" dirty="0" smtClean="0">
                <a:solidFill>
                  <a:srgbClr val="0070C0"/>
                </a:solidFill>
                <a:latin typeface="Times New Roman" panose="02020603050405020304" pitchFamily="18" charset="0"/>
              </a:rPr>
              <a:t>«Свеча»</a:t>
            </a:r>
            <a:endParaRPr lang="ru-RU" b="1" dirty="0">
              <a:solidFill>
                <a:srgbClr val="0070C0"/>
              </a:solidFill>
              <a:latin typeface="Times New Roman" panose="02020603050405020304" pitchFamily="18" charset="0"/>
            </a:endParaRPr>
          </a:p>
          <a:p>
            <a:r>
              <a:rPr lang="ru-RU" dirty="0">
                <a:solidFill>
                  <a:srgbClr val="000000"/>
                </a:solidFill>
                <a:latin typeface="Times New Roman" panose="02020603050405020304" pitchFamily="18" charset="0"/>
              </a:rPr>
              <a:t>Исходное положение – сидя за столом. Представьте, что перед вами стоит большая свеча. Сделайте глубокий вдох и постарайтесь одним выдохом задуть свечу. А теперь представьте перед собой 5 маленьких свечек. Сделайте глубокий вдох и задуйте эти свечи маленькими порциями выдоха</a:t>
            </a:r>
            <a:r>
              <a:rPr lang="ru-RU" dirty="0" smtClean="0">
                <a:solidFill>
                  <a:srgbClr val="000000"/>
                </a:solidFill>
                <a:latin typeface="Times New Roman" panose="02020603050405020304" pitchFamily="18" charset="0"/>
              </a:rPr>
              <a:t>.</a:t>
            </a:r>
          </a:p>
          <a:p>
            <a:endParaRPr lang="ru-RU" dirty="0" smtClean="0">
              <a:solidFill>
                <a:srgbClr val="000000"/>
              </a:solidFill>
              <a:latin typeface="Times New Roman" panose="02020603050405020304" pitchFamily="18" charset="0"/>
            </a:endParaRPr>
          </a:p>
          <a:p>
            <a:r>
              <a:rPr lang="ru-RU" b="1" dirty="0" smtClean="0">
                <a:solidFill>
                  <a:srgbClr val="0070C0"/>
                </a:solidFill>
                <a:latin typeface="Times New Roman" panose="02020603050405020304" pitchFamily="18" charset="0"/>
              </a:rPr>
              <a:t>«Ныряльщик»</a:t>
            </a:r>
            <a:endParaRPr lang="ru-RU" b="1" dirty="0">
              <a:solidFill>
                <a:srgbClr val="0070C0"/>
              </a:solidFill>
              <a:latin typeface="Times New Roman" panose="02020603050405020304" pitchFamily="18" charset="0"/>
            </a:endParaRPr>
          </a:p>
          <a:p>
            <a:r>
              <a:rPr lang="ru-RU" dirty="0">
                <a:solidFill>
                  <a:srgbClr val="000000"/>
                </a:solidFill>
                <a:latin typeface="Times New Roman" panose="02020603050405020304" pitchFamily="18" charset="0"/>
              </a:rPr>
              <a:t>Исходное положение – стоя. Сделать глубокий вдох, задержать дыхание, при этом закрыть нос пальцами. Присесть, как бы нырнуть в воду. Досчитать до 5 и вынырнуть – открыть нос и сделать выдох</a:t>
            </a:r>
            <a:r>
              <a:rPr lang="ru-RU" dirty="0" smtClean="0">
                <a:solidFill>
                  <a:srgbClr val="000000"/>
                </a:solidFill>
                <a:latin typeface="Times New Roman" panose="02020603050405020304" pitchFamily="18" charset="0"/>
              </a:rPr>
              <a:t>.</a:t>
            </a:r>
          </a:p>
          <a:p>
            <a:endParaRPr lang="ru-RU" dirty="0" smtClean="0">
              <a:solidFill>
                <a:srgbClr val="000000"/>
              </a:solidFill>
              <a:latin typeface="Times New Roman" panose="02020603050405020304" pitchFamily="18" charset="0"/>
            </a:endParaRPr>
          </a:p>
          <a:p>
            <a:r>
              <a:rPr lang="ru-RU" b="1" dirty="0" smtClean="0">
                <a:solidFill>
                  <a:srgbClr val="0070C0"/>
                </a:solidFill>
                <a:latin typeface="Times New Roman" panose="02020603050405020304" pitchFamily="18" charset="0"/>
              </a:rPr>
              <a:t>«Надуй шарик»</a:t>
            </a:r>
            <a:endParaRPr lang="ru-RU" b="1" dirty="0">
              <a:solidFill>
                <a:srgbClr val="0070C0"/>
              </a:solidFill>
              <a:latin typeface="Times New Roman" panose="02020603050405020304" pitchFamily="18" charset="0"/>
            </a:endParaRPr>
          </a:p>
          <a:p>
            <a:r>
              <a:rPr lang="ru-RU" dirty="0">
                <a:solidFill>
                  <a:srgbClr val="000000"/>
                </a:solidFill>
                <a:latin typeface="Times New Roman" panose="02020603050405020304" pitchFamily="18" charset="0"/>
              </a:rPr>
              <a:t>Исходное положение - лежа на спине. Детям расслабить мышцы живота, начать вдох, надувая в животе воображаемый шарик, например, красного цвета (цвета необходимо менять). Пауза - задержка дыхания. Выдох - втянуть живот как можно сильнее. Пауза - вдох, при этом губы вытягиваются трубочкой и с шумом «пьют» воздух</a:t>
            </a:r>
            <a:r>
              <a:rPr lang="ru-RU" dirty="0" smtClean="0">
                <a:solidFill>
                  <a:srgbClr val="000000"/>
                </a:solidFill>
                <a:latin typeface="Times New Roman" panose="02020603050405020304" pitchFamily="18" charset="0"/>
              </a:rPr>
              <a:t>.</a:t>
            </a:r>
          </a:p>
        </p:txBody>
      </p:sp>
      <p:sp>
        <p:nvSpPr>
          <p:cNvPr id="8" name="Прямоугольник 7"/>
          <p:cNvSpPr/>
          <p:nvPr/>
        </p:nvSpPr>
        <p:spPr>
          <a:xfrm>
            <a:off x="371080" y="4507359"/>
            <a:ext cx="6936058" cy="1754326"/>
          </a:xfrm>
          <a:prstGeom prst="rect">
            <a:avLst/>
          </a:prstGeom>
        </p:spPr>
        <p:txBody>
          <a:bodyPr wrap="square">
            <a:spAutoFit/>
          </a:bodyPr>
          <a:lstStyle/>
          <a:p>
            <a:pPr lvl="0"/>
            <a:r>
              <a:rPr lang="ru-RU" b="1" dirty="0">
                <a:solidFill>
                  <a:srgbClr val="0070C0"/>
                </a:solidFill>
                <a:latin typeface="Times New Roman" panose="02020603050405020304" pitchFamily="18" charset="0"/>
              </a:rPr>
              <a:t>«Дыхание»</a:t>
            </a:r>
          </a:p>
          <a:p>
            <a:pPr lvl="0"/>
            <a:r>
              <a:rPr lang="ru-RU" dirty="0">
                <a:solidFill>
                  <a:srgbClr val="000000"/>
                </a:solidFill>
                <a:latin typeface="Times New Roman" panose="02020603050405020304" pitchFamily="18" charset="0"/>
              </a:rPr>
              <a:t>Тихо-тихо мы подышим, сердце мы свое услышим.</a:t>
            </a:r>
          </a:p>
          <a:p>
            <a:pPr lvl="0"/>
            <a:r>
              <a:rPr lang="ru-RU" dirty="0">
                <a:solidFill>
                  <a:srgbClr val="000000"/>
                </a:solidFill>
                <a:latin typeface="Times New Roman" panose="02020603050405020304" pitchFamily="18" charset="0"/>
              </a:rPr>
              <a:t>И. п. - о. с.</a:t>
            </a:r>
          </a:p>
          <a:p>
            <a:pPr lvl="0"/>
            <a:r>
              <a:rPr lang="ru-RU" dirty="0">
                <a:solidFill>
                  <a:srgbClr val="000000"/>
                </a:solidFill>
                <a:latin typeface="Times New Roman" panose="02020603050405020304" pitchFamily="18" charset="0"/>
              </a:rPr>
              <a:t>1- медленный вдох через нос, когда грудная клетка начнет расширяться - прекратить вдох и сделать паузу длительностью 4с;</a:t>
            </a:r>
          </a:p>
          <a:p>
            <a:pPr lvl="0"/>
            <a:r>
              <a:rPr lang="ru-RU" dirty="0">
                <a:solidFill>
                  <a:srgbClr val="000000"/>
                </a:solidFill>
                <a:latin typeface="Times New Roman" panose="02020603050405020304" pitchFamily="18" charset="0"/>
              </a:rPr>
              <a:t>2 — плавный выдох через нос.</a:t>
            </a:r>
          </a:p>
        </p:txBody>
      </p:sp>
      <p:pic>
        <p:nvPicPr>
          <p:cNvPr id="9" name="Рисунок 8"/>
          <p:cNvPicPr>
            <a:picLocks noChangeAspect="1"/>
          </p:cNvPicPr>
          <p:nvPr/>
        </p:nvPicPr>
        <p:blipFill rotWithShape="1">
          <a:blip r:embed="rId2"/>
          <a:srcRect t="4336" b="10301"/>
          <a:stretch/>
        </p:blipFill>
        <p:spPr>
          <a:xfrm>
            <a:off x="8576521" y="4507359"/>
            <a:ext cx="2030144" cy="2159737"/>
          </a:xfrm>
          <a:prstGeom prst="rect">
            <a:avLst/>
          </a:prstGeom>
        </p:spPr>
      </p:pic>
    </p:spTree>
    <p:extLst>
      <p:ext uri="{BB962C8B-B14F-4D97-AF65-F5344CB8AC3E}">
        <p14:creationId xmlns:p14="http://schemas.microsoft.com/office/powerpoint/2010/main" val="922521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La men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TM02474572[[fn=Медицинский шаблон оформления]]</Template>
  <TotalTime>517</TotalTime>
  <Words>1292</Words>
  <Application>Microsoft Office PowerPoint</Application>
  <PresentationFormat>Широкоэкранный</PresentationFormat>
  <Paragraphs>100</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Times New Roman</vt:lpstr>
      <vt:lpstr>La mente</vt:lpstr>
      <vt:lpstr>ГИМНАСТИКА МОЗГА - КЛЮЧ К РАЗВИТИЮ СПОСОБНОСТЕЙ РЕБЁНКА</vt:lpstr>
      <vt:lpstr>Гимнастика мозга</vt:lpstr>
      <vt:lpstr>Кинезиология</vt:lpstr>
      <vt:lpstr>Презентация PowerPoint</vt:lpstr>
      <vt:lpstr>Презентация PowerPoint</vt:lpstr>
      <vt:lpstr>Презентация PowerPoint</vt:lpstr>
      <vt:lpstr>Растяжки</vt:lpstr>
      <vt:lpstr>Презентация PowerPoint</vt:lpstr>
      <vt:lpstr>Дыхательные упражнения</vt:lpstr>
      <vt:lpstr>Глазодвигательные упражнения</vt:lpstr>
      <vt:lpstr>Упражнения для развития мелкой моторики</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33</cp:revision>
  <dcterms:created xsi:type="dcterms:W3CDTF">2022-02-15T06:04:59Z</dcterms:created>
  <dcterms:modified xsi:type="dcterms:W3CDTF">2022-02-16T06:20:28Z</dcterms:modified>
</cp:coreProperties>
</file>