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98" r:id="rId2"/>
    <p:sldId id="256" r:id="rId3"/>
    <p:sldId id="299" r:id="rId4"/>
    <p:sldId id="258" r:id="rId5"/>
    <p:sldId id="259" r:id="rId6"/>
    <p:sldId id="290" r:id="rId7"/>
    <p:sldId id="300" r:id="rId8"/>
    <p:sldId id="268" r:id="rId9"/>
    <p:sldId id="269" r:id="rId10"/>
    <p:sldId id="260" r:id="rId11"/>
    <p:sldId id="263" r:id="rId12"/>
    <p:sldId id="285" r:id="rId13"/>
    <p:sldId id="291" r:id="rId14"/>
    <p:sldId id="267" r:id="rId15"/>
    <p:sldId id="296" r:id="rId16"/>
    <p:sldId id="292" r:id="rId17"/>
    <p:sldId id="294" r:id="rId18"/>
    <p:sldId id="287" r:id="rId19"/>
    <p:sldId id="305" r:id="rId20"/>
    <p:sldId id="301" r:id="rId21"/>
    <p:sldId id="303" r:id="rId22"/>
    <p:sldId id="30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72A4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660"/>
  </p:normalViewPr>
  <p:slideViewPr>
    <p:cSldViewPr>
      <p:cViewPr>
        <p:scale>
          <a:sx n="76" d="100"/>
          <a:sy n="76" d="100"/>
        </p:scale>
        <p:origin x="-109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EDA9-FF36-4227-A13D-3218E6C2A02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6C489-4B1A-4BBD-A102-C9DBDC02D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61689-12C6-462E-AF16-2BF38A45E54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61689-12C6-462E-AF16-2BF38A45E54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77CE1-9FC2-472A-90F8-598153FE24BF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167A9C-6C78-457E-BDFB-408C45F4B3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0FC35-4534-49D9-9BB1-8EE0DD64A998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B431D-B4D5-46D1-B7B6-C6C5EFF297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C7157-614C-4D6A-AA15-3C07192E6071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350E9-8CA5-41C6-B382-C98D066162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DB96E-F25D-47F8-BF88-23A8C70740E0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8789F-B1C5-4778-A012-030B309DD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6F357-48E8-4ED5-A1C8-EFB98BD8BEED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24B81-50E6-4F1D-96E4-50A47C881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13175-29E3-4462-BCD8-5BD26E0FED15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8D7A8-8A2C-49ED-94F5-CEE51D89D2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C170F-12C7-474C-BAAC-4C865E1B79EF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51505-BDB9-48A5-A347-E12628B7A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CBC1D-6D16-400C-B924-D6EF888FC8E2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A8B72-FF2F-4E20-9EAE-56F8B9805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F29F8-CDC0-4C81-9B53-182302827B2A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7BAA1-1828-4BBA-84D6-ACE6A2373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128AA-C273-409C-81F4-EE0D554A3DBA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AAFC9-1C31-4D10-A384-64AE4B925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2FF4B-2701-4D21-BAF0-2FE4F335A203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5E085-B929-45EE-91CB-9B9257BE1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8CC80FB-FC4C-4B2D-8DFA-39D389C861F1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7E39059-E182-4679-910A-238F8D9C8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obbyworld.kz/?attachment_id=618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blog.hobbyworld.kz/?attachment_id=61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3846" t="5164" r="5769" b="7054"/>
          <a:stretch>
            <a:fillRect/>
          </a:stretch>
        </p:blipFill>
        <p:spPr bwMode="auto">
          <a:xfrm rot="19796122">
            <a:off x="937029" y="805048"/>
            <a:ext cx="1591247" cy="172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Admin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3015651" cy="22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00100" y="3571876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Презентацию подготовила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i="1" dirty="0" smtClean="0"/>
              <a:t>Воспитатель</a:t>
            </a:r>
          </a:p>
          <a:p>
            <a:pPr algn="ctr"/>
            <a:r>
              <a:rPr lang="ru-RU" i="1" dirty="0" smtClean="0"/>
              <a:t> </a:t>
            </a:r>
            <a:r>
              <a:rPr lang="ru-RU" sz="1600" i="1" dirty="0" smtClean="0"/>
              <a:t>МБДОУ</a:t>
            </a:r>
            <a:r>
              <a:rPr lang="ru-RU" i="1" dirty="0" smtClean="0"/>
              <a:t> детского сада №29 «Мамонтенок»  г. Пятигорска</a:t>
            </a:r>
          </a:p>
          <a:p>
            <a:pPr algn="ctr"/>
            <a:r>
              <a:rPr lang="ru-RU" b="1" dirty="0" smtClean="0"/>
              <a:t>Проскурякова Юлия Сергеевна</a:t>
            </a:r>
            <a:r>
              <a:rPr lang="ru-RU" dirty="0" smtClean="0"/>
              <a:t> </a:t>
            </a:r>
          </a:p>
          <a:p>
            <a:pPr algn="ctr"/>
            <a:endParaRPr lang="ru-RU" i="1" dirty="0"/>
          </a:p>
        </p:txBody>
      </p:sp>
      <p:pic>
        <p:nvPicPr>
          <p:cNvPr id="9" name="Picture 2" descr="http://img0.liveinternet.ru/images/attach/c/2/72/547/72547432_RIS.gif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r="29530" b="3172"/>
          <a:stretch>
            <a:fillRect/>
          </a:stretch>
        </p:blipFill>
        <p:spPr bwMode="auto">
          <a:xfrm rot="2317157">
            <a:off x="6700559" y="1035036"/>
            <a:ext cx="2014389" cy="208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1500174"/>
            <a:ext cx="714380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300" normalizeH="0" baseline="0" noProof="0" dirty="0" smtClean="0">
                <a:ln w="11430"/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300" normalizeH="0" baseline="0" noProof="0" dirty="0" smtClean="0">
                <a:ln w="11430"/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500" b="1" i="0" u="none" strike="noStrike" kern="1200" cap="none" spc="300" normalizeH="0" baseline="0" noProof="0" dirty="0" smtClean="0">
                <a:ln w="11430"/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АЙРИС</a:t>
            </a:r>
            <a:r>
              <a:rPr kumimoji="0" lang="ru-RU" sz="5500" b="1" i="0" u="none" strike="noStrike" kern="1200" cap="none" spc="300" normalizeH="0" noProof="0" dirty="0" smtClean="0">
                <a:ln w="11430"/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- ФОЛДИНГ</a:t>
            </a:r>
            <a:endParaRPr kumimoji="0" lang="ru-RU" sz="5500" b="1" i="0" u="none" strike="noStrike" kern="1200" cap="none" spc="300" normalizeH="0" baseline="0" noProof="0" dirty="0">
              <a:ln w="11430"/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3" cy="13572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способы укладывания полос          в виде закручивающейся спирали</a:t>
            </a:r>
          </a:p>
        </p:txBody>
      </p:sp>
      <p:pic>
        <p:nvPicPr>
          <p:cNvPr id="8195" name="Picture 4" descr="triangleiris"/>
          <p:cNvPicPr>
            <a:picLocks noChangeAspect="1" noChangeArrowheads="1"/>
          </p:cNvPicPr>
          <p:nvPr/>
        </p:nvPicPr>
        <p:blipFill>
          <a:blip r:embed="rId2"/>
          <a:srcRect b="1951"/>
          <a:stretch>
            <a:fillRect/>
          </a:stretch>
        </p:blipFill>
        <p:spPr bwMode="auto">
          <a:xfrm>
            <a:off x="1000100" y="1500174"/>
            <a:ext cx="20716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squareir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736"/>
            <a:ext cx="1895931" cy="187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HexIris"/>
          <p:cNvPicPr>
            <a:picLocks noChangeAspect="1" noChangeArrowheads="1"/>
          </p:cNvPicPr>
          <p:nvPr/>
        </p:nvPicPr>
        <p:blipFill>
          <a:blip r:embed="rId4"/>
          <a:srcRect t="8459" b="6954"/>
          <a:stretch>
            <a:fillRect/>
          </a:stretch>
        </p:blipFill>
        <p:spPr bwMode="auto">
          <a:xfrm>
            <a:off x="5643570" y="4000504"/>
            <a:ext cx="2628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" descr="pentiris"/>
          <p:cNvPicPr>
            <a:picLocks noChangeAspect="1" noChangeArrowheads="1"/>
          </p:cNvPicPr>
          <p:nvPr/>
        </p:nvPicPr>
        <p:blipFill>
          <a:blip r:embed="rId5"/>
          <a:srcRect b="4940"/>
          <a:stretch>
            <a:fillRect/>
          </a:stretch>
        </p:blipFill>
        <p:spPr bwMode="auto">
          <a:xfrm>
            <a:off x="1142976" y="3786190"/>
            <a:ext cx="25003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472" y="328612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  <a:cs typeface="Calibri" pitchFamily="34" charset="0"/>
              </a:rPr>
              <a:t>          Треугольник                                                       Квадрат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28662" y="6072206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  <a:cs typeface="Calibri" pitchFamily="34" charset="0"/>
              </a:rPr>
              <a:t>        Пятиугольник                                  Шестиугольник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242175" cy="804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Дополнительные способы укладывания полос </a:t>
            </a:r>
          </a:p>
        </p:txBody>
      </p:sp>
      <p:pic>
        <p:nvPicPr>
          <p:cNvPr id="9219" name="Picture 2" descr="1555"/>
          <p:cNvPicPr>
            <a:picLocks noChangeAspect="1" noChangeArrowheads="1"/>
          </p:cNvPicPr>
          <p:nvPr/>
        </p:nvPicPr>
        <p:blipFill>
          <a:blip r:embed="rId2"/>
          <a:srcRect l="68997" t="2345" r="1727" b="8150"/>
          <a:stretch>
            <a:fillRect/>
          </a:stretch>
        </p:blipFill>
        <p:spPr bwMode="auto">
          <a:xfrm>
            <a:off x="6143636" y="1785926"/>
            <a:ext cx="1930401" cy="142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3" name="Picture 2" descr="1555"/>
          <p:cNvPicPr>
            <a:picLocks noChangeAspect="1" noChangeArrowheads="1"/>
          </p:cNvPicPr>
          <p:nvPr/>
        </p:nvPicPr>
        <p:blipFill>
          <a:blip r:embed="rId2"/>
          <a:srcRect l="35356" t="3899" r="34538" b="4251"/>
          <a:stretch>
            <a:fillRect/>
          </a:stretch>
        </p:blipFill>
        <p:spPr bwMode="auto">
          <a:xfrm>
            <a:off x="3500430" y="1785926"/>
            <a:ext cx="1937358" cy="14287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3"/>
          <a:srcRect l="1814" t="4588" r="68518" b="5809"/>
          <a:stretch>
            <a:fillRect/>
          </a:stretch>
        </p:blipFill>
        <p:spPr bwMode="auto">
          <a:xfrm>
            <a:off x="857224" y="1857364"/>
            <a:ext cx="1959394" cy="14287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328612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Горизонтально             Вертикально              Диагонально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circleofcrafters.com/irisfolding/raggedyan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71942"/>
            <a:ext cx="1357322" cy="19733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Рисунок3333"/>
          <p:cNvPicPr/>
          <p:nvPr/>
        </p:nvPicPr>
        <p:blipFill>
          <a:blip r:embed="rId5"/>
          <a:srcRect l="57169" t="44289"/>
          <a:stretch>
            <a:fillRect/>
          </a:stretch>
        </p:blipFill>
        <p:spPr bwMode="auto">
          <a:xfrm rot="2806471">
            <a:off x="3884203" y="4172248"/>
            <a:ext cx="1518277" cy="1513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&amp;Acy;&amp;jcy;&amp;rcy;&amp;icy;&amp;scy; &amp;fcy;&amp;ocy;&amp;lcy;&amp;dcy;&amp;icy;&amp;ncy;&amp;gcy; &amp;Acy;&amp;jcy;&amp;rcy;&amp;icy;&amp;scy; &amp;fcy;&amp;ocy;&amp;lcy;&amp;dcy;&amp;icy;&amp;ncy;&amp;gcy; &amp;Kcy;&amp;acy;&amp;rcy;&amp;tcy;&amp;ocy;&amp;ncy; &amp;fcy;&amp;ocy;&amp;tcy;&amp;ocy; 2"/>
          <p:cNvPicPr/>
          <p:nvPr/>
        </p:nvPicPr>
        <p:blipFill>
          <a:blip r:embed="rId6" cstate="print"/>
          <a:srcRect l="9423" t="11538" r="6731" b="4359"/>
          <a:stretch>
            <a:fillRect/>
          </a:stretch>
        </p:blipFill>
        <p:spPr bwMode="auto">
          <a:xfrm>
            <a:off x="5786446" y="450057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Рисунок55551"/>
          <p:cNvPicPr>
            <a:picLocks noChangeAspect="1" noChangeArrowheads="1"/>
          </p:cNvPicPr>
          <p:nvPr/>
        </p:nvPicPr>
        <p:blipFill>
          <a:blip r:embed="rId7"/>
          <a:srcRect l="3062" t="4108" r="52167" b="17339"/>
          <a:stretch>
            <a:fillRect/>
          </a:stretch>
        </p:blipFill>
        <p:spPr bwMode="auto">
          <a:xfrm>
            <a:off x="2428860" y="4714884"/>
            <a:ext cx="11144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242175" cy="804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Дополнительные способы укладывания полос </a:t>
            </a:r>
          </a:p>
        </p:txBody>
      </p:sp>
      <p:pic>
        <p:nvPicPr>
          <p:cNvPr id="9220" name="Picture 3" descr="Рисунок3"/>
          <p:cNvPicPr>
            <a:picLocks noChangeAspect="1" noChangeArrowheads="1"/>
          </p:cNvPicPr>
          <p:nvPr/>
        </p:nvPicPr>
        <p:blipFill>
          <a:blip r:embed="rId2"/>
          <a:srcRect l="1712" t="10538" r="65727" b="23782"/>
          <a:stretch>
            <a:fillRect/>
          </a:stretch>
        </p:blipFill>
        <p:spPr bwMode="auto">
          <a:xfrm>
            <a:off x="857224" y="1857364"/>
            <a:ext cx="2215954" cy="14478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1" name="Picture 4" descr="55555"/>
          <p:cNvPicPr>
            <a:picLocks noChangeAspect="1" noChangeArrowheads="1"/>
          </p:cNvPicPr>
          <p:nvPr/>
        </p:nvPicPr>
        <p:blipFill>
          <a:blip r:embed="rId3"/>
          <a:srcRect l="1144" t="4932" r="63988" b="43094"/>
          <a:stretch>
            <a:fillRect/>
          </a:stretch>
        </p:blipFill>
        <p:spPr bwMode="auto">
          <a:xfrm>
            <a:off x="6000760" y="1857364"/>
            <a:ext cx="2073275" cy="1376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2" name="Picture 5" descr="Рисунок222"/>
          <p:cNvPicPr>
            <a:picLocks noChangeAspect="1" noChangeArrowheads="1"/>
          </p:cNvPicPr>
          <p:nvPr/>
        </p:nvPicPr>
        <p:blipFill>
          <a:blip r:embed="rId4"/>
          <a:srcRect l="3276" t="8304" r="70120" b="7516"/>
          <a:stretch>
            <a:fillRect/>
          </a:stretch>
        </p:blipFill>
        <p:spPr bwMode="auto">
          <a:xfrm>
            <a:off x="4071934" y="1857364"/>
            <a:ext cx="978873" cy="14287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57224" y="3429000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  <a:cs typeface="Calibri" pitchFamily="34" charset="0"/>
              </a:rPr>
              <a:t>     Веер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Ёлочка   </a:t>
            </a:r>
            <a:r>
              <a:rPr kumimoji="0" lang="ru-RU" sz="2400" b="0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Зигзаг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Рисунок3"/>
          <p:cNvPicPr/>
          <p:nvPr/>
        </p:nvPicPr>
        <p:blipFill>
          <a:blip r:embed="rId2"/>
          <a:srcRect l="39719" t="10965" r="27383" b="24123"/>
          <a:stretch>
            <a:fillRect/>
          </a:stretch>
        </p:blipFill>
        <p:spPr bwMode="auto">
          <a:xfrm>
            <a:off x="642910" y="5000636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http://www.circleofcrafters.com/irisfolding/icecreamcon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1566">
            <a:off x="4586948" y="3971845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55555"/>
          <p:cNvPicPr/>
          <p:nvPr/>
        </p:nvPicPr>
        <p:blipFill>
          <a:blip r:embed="rId3"/>
          <a:srcRect l="42468" t="14893" r="36218" b="9209"/>
          <a:stretch>
            <a:fillRect/>
          </a:stretch>
        </p:blipFill>
        <p:spPr bwMode="auto">
          <a:xfrm>
            <a:off x="7000892" y="4000504"/>
            <a:ext cx="13573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55555"/>
          <p:cNvPicPr>
            <a:picLocks noChangeAspect="1" noChangeArrowheads="1"/>
          </p:cNvPicPr>
          <p:nvPr/>
        </p:nvPicPr>
        <p:blipFill>
          <a:blip r:embed="rId3"/>
          <a:srcRect l="64102" t="2661" b="34532"/>
          <a:stretch>
            <a:fillRect/>
          </a:stretch>
        </p:blipFill>
        <p:spPr bwMode="auto">
          <a:xfrm rot="20380621">
            <a:off x="5723497" y="4574519"/>
            <a:ext cx="1451448" cy="11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Рисунок222"/>
          <p:cNvPicPr>
            <a:picLocks noChangeAspect="1" noChangeArrowheads="1"/>
          </p:cNvPicPr>
          <p:nvPr/>
        </p:nvPicPr>
        <p:blipFill>
          <a:blip r:embed="rId4"/>
          <a:srcRect l="32796" t="1984"/>
          <a:stretch>
            <a:fillRect/>
          </a:stretch>
        </p:blipFill>
        <p:spPr bwMode="auto">
          <a:xfrm>
            <a:off x="4000496" y="5357826"/>
            <a:ext cx="1171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 descr="https://lh6.googleusercontent.com/-RLp7cTbxj90/S3fuI70BLjI/AAAAAAAAJeI/SQgBMaoImEU/w480-h360-no/4057971685_1cc86b7470.jpg"/>
          <p:cNvPicPr/>
          <p:nvPr/>
        </p:nvPicPr>
        <p:blipFill>
          <a:blip r:embed="rId6" cstate="print"/>
          <a:srcRect l="16667" t="6111" r="10000"/>
          <a:stretch>
            <a:fillRect/>
          </a:stretch>
        </p:blipFill>
        <p:spPr bwMode="auto">
          <a:xfrm rot="597784">
            <a:off x="1728124" y="3946924"/>
            <a:ext cx="1126543" cy="10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 descr="https://lh6.googleusercontent.com/-02wQ03gh-_I/Sv1hBNh76TI/AAAAAAAAIk4/42xZf7UnjUk/s450-no/iris+dresses.jpg"/>
          <p:cNvPicPr/>
          <p:nvPr/>
        </p:nvPicPr>
        <p:blipFill>
          <a:blip r:embed="rId7"/>
          <a:srcRect l="55556" t="20667" r="3556" b="21111"/>
          <a:stretch>
            <a:fillRect/>
          </a:stretch>
        </p:blipFill>
        <p:spPr bwMode="auto">
          <a:xfrm>
            <a:off x="3286116" y="3857628"/>
            <a:ext cx="114627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User\Мои документы\Мои рисунки\раду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luntiki.ru/uploads/images/6/7/7/b/553/e13fae1d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2143140" cy="21632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4101" name="Picture 8" descr="J:\DCIM\101MSDCF\DSC00201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928794" y="2714620"/>
            <a:ext cx="476095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ердце 11"/>
          <p:cNvSpPr/>
          <p:nvPr/>
        </p:nvSpPr>
        <p:spPr>
          <a:xfrm rot="20339520">
            <a:off x="1090375" y="4908237"/>
            <a:ext cx="1366837" cy="1554141"/>
          </a:xfrm>
          <a:prstGeom prst="heart">
            <a:avLst/>
          </a:prstGeom>
          <a:solidFill>
            <a:srgbClr val="EC20B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760254">
            <a:off x="6505165" y="4505059"/>
            <a:ext cx="1511300" cy="1510066"/>
          </a:xfrm>
          <a:prstGeom prst="star5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88" name="Picture 4" descr="http://cdn-nus-1.pinme.ru/tumb/600/photo/8a/1f23/8a1f23033e1cb3d706b6bee25e42fc91.gif"/>
          <p:cNvPicPr>
            <a:picLocks noChangeAspect="1" noChangeArrowheads="1"/>
          </p:cNvPicPr>
          <p:nvPr/>
        </p:nvPicPr>
        <p:blipFill>
          <a:blip r:embed="rId6"/>
          <a:srcRect r="18356"/>
          <a:stretch>
            <a:fillRect/>
          </a:stretch>
        </p:blipFill>
        <p:spPr bwMode="auto">
          <a:xfrm>
            <a:off x="2928926" y="428604"/>
            <a:ext cx="1785950" cy="216846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4071934" y="714356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4319262" y="2181541"/>
            <a:ext cx="576913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4321967" y="750075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429124" y="1571612"/>
            <a:ext cx="285752" cy="428628"/>
          </a:xfrm>
          <a:prstGeom prst="triangle">
            <a:avLst>
              <a:gd name="adj" fmla="val 951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9" name="Picture 5" descr="C:\Users\TAHR\Desktop\айрис фолдинг\vasepattern.gif"/>
          <p:cNvPicPr>
            <a:picLocks noChangeAspect="1" noChangeArrowheads="1"/>
          </p:cNvPicPr>
          <p:nvPr/>
        </p:nvPicPr>
        <p:blipFill>
          <a:blip r:embed="rId7"/>
          <a:srcRect r="37037"/>
          <a:stretch>
            <a:fillRect/>
          </a:stretch>
        </p:blipFill>
        <p:spPr bwMode="auto">
          <a:xfrm>
            <a:off x="7000892" y="428604"/>
            <a:ext cx="1500198" cy="214314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олнце 9"/>
          <p:cNvSpPr/>
          <p:nvPr/>
        </p:nvSpPr>
        <p:spPr>
          <a:xfrm>
            <a:off x="7000892" y="2786058"/>
            <a:ext cx="1562100" cy="15922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91" name="Picture 7" descr="https://lh4.googleusercontent.com/-ip2pwV-qHPc/Sv1e1Y-3zJI/AAAAAAAAMd8/j4kTB4yOK7Y/w600-h467-no/christmastreepattern%2Birisfolding.gif"/>
          <p:cNvPicPr>
            <a:picLocks noChangeAspect="1" noChangeArrowheads="1"/>
          </p:cNvPicPr>
          <p:nvPr/>
        </p:nvPicPr>
        <p:blipFill>
          <a:blip r:embed="rId8"/>
          <a:srcRect r="41250"/>
          <a:stretch>
            <a:fillRect/>
          </a:stretch>
        </p:blipFill>
        <p:spPr bwMode="auto">
          <a:xfrm>
            <a:off x="4929190" y="428604"/>
            <a:ext cx="1785950" cy="217676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6000760" y="2357430"/>
            <a:ext cx="71438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 выполнения ёлочки в технике айрис фолдинг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72066" y="1857364"/>
            <a:ext cx="34290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Материалы: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цветная бумага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бумага офисная белая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цветной картон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клей или скотч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простой карандаш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линейка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заготовки шаблонов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баночки для клея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ножницы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салфетки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61" t="4640" r="7502" b="8422"/>
          <a:stretch>
            <a:fillRect/>
          </a:stretch>
        </p:blipFill>
        <p:spPr bwMode="auto">
          <a:xfrm>
            <a:off x="971600" y="1851963"/>
            <a:ext cx="3384376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04664"/>
            <a:ext cx="8568952" cy="9541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этапы работы:</a:t>
            </a:r>
          </a:p>
          <a:p>
            <a:pPr algn="ctr"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50825" y="-531813"/>
            <a:ext cx="8569325" cy="424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ctr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ctr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ctr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ctr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ctr" eaLnBrk="0" hangingPunct="0"/>
            <a:r>
              <a:rPr lang="ru-RU" b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1.На лист бумаги наносится </a:t>
            </a:r>
          </a:p>
          <a:p>
            <a:pPr marL="342900" indent="-342900" algn="ctr" eaLnBrk="0" hangingPunct="0"/>
            <a:r>
              <a:rPr lang="ru-RU" b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заранее придуманный рисунок, </a:t>
            </a:r>
          </a:p>
          <a:p>
            <a:pPr marL="342900" indent="-342900" algn="ctr" eaLnBrk="0" hangingPunct="0"/>
            <a:r>
              <a:rPr lang="ru-RU" b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который вырезается по контуру.</a:t>
            </a:r>
          </a:p>
          <a:p>
            <a:pPr marL="342900" indent="-342900" algn="r" eaLnBrk="0" hangingPunct="0"/>
            <a:r>
              <a:rPr lang="ru-RU" b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</a:t>
            </a:r>
          </a:p>
          <a:p>
            <a:pPr marL="342900" indent="-342900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ru-RU" b="1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Ёлочка айрис фолдинг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85992"/>
            <a:ext cx="58579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50825" y="3068638"/>
            <a:ext cx="8497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endParaRPr lang="ru-RU" b="1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ctr" eaLnBrk="0" hangingPunct="0"/>
            <a:r>
              <a:rPr lang="ru-RU" b="1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3.Нарезаем и складываем вдоль  полоски цветной бумаги.</a:t>
            </a:r>
          </a:p>
        </p:txBody>
      </p:sp>
      <p:pic>
        <p:nvPicPr>
          <p:cNvPr id="5124" name="Picture 2" descr="J:\DCIM\101MSDCF\DSC00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3408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8273789">
            <a:off x="362744" y="4744244"/>
            <a:ext cx="2054225" cy="8239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454352">
            <a:off x="3740150" y="4068763"/>
            <a:ext cx="360363" cy="22113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гнутая вверх стрелка 8"/>
          <p:cNvSpPr/>
          <p:nvPr/>
        </p:nvSpPr>
        <p:spPr>
          <a:xfrm rot="1671802">
            <a:off x="1812925" y="3937000"/>
            <a:ext cx="728663" cy="39370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051050" y="5084763"/>
            <a:ext cx="979488" cy="48418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9" name="Прямоугольник 10"/>
          <p:cNvSpPr>
            <a:spLocks noChangeArrowheads="1"/>
          </p:cNvSpPr>
          <p:nvPr/>
        </p:nvSpPr>
        <p:spPr bwMode="auto">
          <a:xfrm>
            <a:off x="2357422" y="64291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b="1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2.</a:t>
            </a:r>
            <a:r>
              <a:rPr lang="ru-RU" b="1" dirty="0">
                <a:solidFill>
                  <a:srgbClr val="7030A0"/>
                </a:solidFill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Выбираем необходимый шаблон.</a:t>
            </a:r>
          </a:p>
          <a:p>
            <a:pPr marL="342900" indent="-342900" algn="ctr" eaLnBrk="0" hangingPunct="0"/>
            <a:endParaRPr lang="ru-RU" b="1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30" name="Рисунок 8" descr="http://blog.hobbyworld.kz/wp-content/uploads/iris_folding5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357298"/>
            <a:ext cx="308610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928662" y="785794"/>
            <a:ext cx="74295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just" eaLnBrk="0" hangingPunct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Полоски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приклеиваются с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обратной стороны бумаги в последовательности указанной в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шаблоне (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часовой стрелке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 Полоски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должны приклеиваться с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наслоением (внахлест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– каждая последующая полоска накрывает часть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предыдущей. Не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забывайте сверять последовательность ваших действий с шаблоном. Сгиб бумаги смотрит в центр.</a:t>
            </a:r>
          </a:p>
        </p:txBody>
      </p:sp>
      <p:pic>
        <p:nvPicPr>
          <p:cNvPr id="7173" name="Рисунок 8" descr="http://blog.hobbyworld.kz/wp-content/uploads/iris_folding5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644900"/>
            <a:ext cx="3167062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внобедренный треугольник 7"/>
          <p:cNvSpPr/>
          <p:nvPr/>
        </p:nvSpPr>
        <p:spPr>
          <a:xfrm>
            <a:off x="3132138" y="5805488"/>
            <a:ext cx="287337" cy="287337"/>
          </a:xfrm>
          <a:prstGeom prst="triangle">
            <a:avLst/>
          </a:prstGeom>
          <a:solidFill>
            <a:srgbClr val="00682F"/>
          </a:solidFill>
          <a:ln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16013" y="5805488"/>
            <a:ext cx="360362" cy="287337"/>
          </a:xfrm>
          <a:prstGeom prst="triangle">
            <a:avLst/>
          </a:prstGeom>
          <a:solidFill>
            <a:srgbClr val="69D994"/>
          </a:solidFill>
          <a:ln>
            <a:solidFill>
              <a:srgbClr val="69D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39750" y="4652963"/>
            <a:ext cx="936625" cy="720725"/>
          </a:xfrm>
          <a:prstGeom prst="triangle">
            <a:avLst/>
          </a:prstGeom>
          <a:solidFill>
            <a:srgbClr val="69D994"/>
          </a:solidFill>
          <a:ln>
            <a:solidFill>
              <a:srgbClr val="69D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835150" y="2781300"/>
            <a:ext cx="865188" cy="79216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124075" y="3789363"/>
            <a:ext cx="360363" cy="36036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563938" y="5373688"/>
            <a:ext cx="1008062" cy="719137"/>
          </a:xfrm>
          <a:prstGeom prst="triangle">
            <a:avLst/>
          </a:prstGeom>
          <a:solidFill>
            <a:srgbClr val="00682F"/>
          </a:solidFill>
          <a:ln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</a:t>
            </a:r>
            <a:endParaRPr lang="ru-RU" sz="3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7180" name="Прямоугольник 13"/>
          <p:cNvSpPr>
            <a:spLocks noChangeArrowheads="1"/>
          </p:cNvSpPr>
          <p:nvPr/>
        </p:nvSpPr>
        <p:spPr bwMode="auto">
          <a:xfrm>
            <a:off x="827088" y="2492375"/>
            <a:ext cx="288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/>
          </a:p>
        </p:txBody>
      </p:sp>
      <p:sp>
        <p:nvSpPr>
          <p:cNvPr id="7181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82" name="Прямоугольник 15"/>
          <p:cNvSpPr>
            <a:spLocks noChangeArrowheads="1"/>
          </p:cNvSpPr>
          <p:nvPr/>
        </p:nvSpPr>
        <p:spPr bwMode="auto">
          <a:xfrm>
            <a:off x="2124075" y="2924175"/>
            <a:ext cx="2016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Рисунок 14" descr="Ёлочка айрис фолдинг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876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Ёлочка айрис фолдинг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357430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Ёлочка айрис фолдинг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5357836" cy="350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071538" y="785794"/>
            <a:ext cx="33575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eaLnBrk="0" hangingPunct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Изнаночная сторона заклеивается чистым листом бумаги. Поделка, если это необходимо дополняется деталями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&amp;IOcy;&amp;lcy;&amp;ocy;&amp;chcy;&amp;kcy;&amp;acy;"/>
          <p:cNvPicPr>
            <a:picLocks noChangeAspect="1" noChangeArrowheads="1"/>
          </p:cNvPicPr>
          <p:nvPr/>
        </p:nvPicPr>
        <p:blipFill>
          <a:blip r:embed="rId3"/>
          <a:srcRect l="6598" t="6250" r="12023" b="6249"/>
          <a:stretch>
            <a:fillRect/>
          </a:stretch>
        </p:blipFill>
        <p:spPr bwMode="auto">
          <a:xfrm>
            <a:off x="6845616" y="1633328"/>
            <a:ext cx="1523248" cy="23054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-20211212-WA00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8751" r="226" b="14750"/>
          <a:stretch/>
        </p:blipFill>
        <p:spPr bwMode="auto">
          <a:xfrm>
            <a:off x="63283" y="0"/>
            <a:ext cx="4610230" cy="383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-20211212-WA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2703"/>
            <a:ext cx="4014366" cy="30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&amp;IOcy;&amp;lcy;&amp;ocy;&amp;chcy;&amp;kcy;&amp;acy;"/>
          <p:cNvPicPr>
            <a:picLocks noChangeAspect="1" noChangeArrowheads="1"/>
          </p:cNvPicPr>
          <p:nvPr/>
        </p:nvPicPr>
        <p:blipFill>
          <a:blip r:embed="rId4"/>
          <a:srcRect l="10245" t="3125" r="9836"/>
          <a:stretch>
            <a:fillRect/>
          </a:stretch>
        </p:blipFill>
        <p:spPr bwMode="auto">
          <a:xfrm rot="536638">
            <a:off x="6404201" y="938684"/>
            <a:ext cx="1498055" cy="23815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Ёлочка в технике айрис фолдинг"/>
          <p:cNvPicPr/>
          <p:nvPr/>
        </p:nvPicPr>
        <p:blipFill>
          <a:blip r:embed="rId5"/>
          <a:srcRect r="5556"/>
          <a:stretch>
            <a:fillRect/>
          </a:stretch>
        </p:blipFill>
        <p:spPr bwMode="auto">
          <a:xfrm>
            <a:off x="1043608" y="3981623"/>
            <a:ext cx="2128890" cy="27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77147347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1357290" y="1643050"/>
            <a:ext cx="671517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айрис-фолдинг </a:t>
            </a:r>
            <a:endParaRPr lang="ru-RU" sz="2800" b="1" i="1" dirty="0" smtClean="0"/>
          </a:p>
          <a:p>
            <a:pPr algn="ctr"/>
            <a:r>
              <a:rPr lang="ru-RU" sz="2800" dirty="0" smtClean="0"/>
              <a:t>от англ. </a:t>
            </a:r>
            <a:r>
              <a:rPr lang="ru-RU" sz="2800" b="1" dirty="0" smtClean="0"/>
              <a:t>Iris Folding  </a:t>
            </a:r>
          </a:p>
          <a:p>
            <a:pPr algn="ctr"/>
            <a:r>
              <a:rPr lang="ru-RU" sz="2800" dirty="0" smtClean="0"/>
              <a:t>в переводе с английского означает - сворачивание радужной оболочки,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714752"/>
            <a:ext cx="51844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радужное складывание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-20211212-WA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66464"/>
      </p:ext>
    </p:extLst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9296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ресурсы </a:t>
            </a:r>
          </a:p>
          <a:p>
            <a:r>
              <a:rPr lang="en-US" dirty="0" smtClean="0"/>
              <a:t>http://www.maam.ru/shablony</a:t>
            </a:r>
            <a:r>
              <a:rPr lang="ru-RU" dirty="0" smtClean="0"/>
              <a:t> - фон для презентации </a:t>
            </a:r>
          </a:p>
          <a:p>
            <a:r>
              <a:rPr lang="en-US" dirty="0" smtClean="0"/>
              <a:t>http://s30893898787.mirtesen.ru/blog/43484187305/CHto-takoe-ayris-folding-%28Iris-Folding%29-Master-klass</a:t>
            </a:r>
            <a:endParaRPr lang="ru-RU" dirty="0" smtClean="0"/>
          </a:p>
          <a:p>
            <a:r>
              <a:rPr lang="ru-RU" dirty="0" smtClean="0"/>
              <a:t>http://stranamasterov.ru/technics/iris-folding?tid=776%2C451 http://umelica.ucoz.ru/vRazdeli/Airis/stocking.jpg -сапожок http://www.circleofcrafters.com/irisfolding/apple.jpg -яблоко http://stranamasterov.ru/files/imagecache/orig_with_logo2/images/technic/iris-leaf/PICT9172.jpg -лист клёна, схема ёлочки</a:t>
            </a:r>
          </a:p>
          <a:p>
            <a:r>
              <a:rPr lang="ru-RU" dirty="0" smtClean="0"/>
              <a:t>http://umelica.ucoz.ru/vRazdeli/Airis/Xmas4a.jpg -ёлочка http://www.hobbyjournaal.nl/picdb/v5b/21774/513557.jpg -машинка http://stranamasterov.ru/files/imagecache/orig_with_logo4/i2011/01/20/583c321808.jpg -схема сердце http://i206.photobucket.com/albums/bb68/Dopeydora_67/Iris%20folding/stockingpattern.gif - схема сапожок http://img0.liveinternet.ru/images/attach/c/2/72/547/72547432_RIS.gif -схема цыплёнок </a:t>
            </a:r>
          </a:p>
          <a:p>
            <a:r>
              <a:rPr lang="ru-RU" dirty="0" smtClean="0"/>
              <a:t>http://tvorchestvo.files.wordpress.com/2010/12/bunny.gif -схема зайчик</a:t>
            </a:r>
          </a:p>
          <a:p>
            <a:r>
              <a:rPr lang="en-US" dirty="0" smtClean="0"/>
              <a:t>http://volna.org/tehnologija/tiekhnika_airis_foldingh.html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1449170"/>
      </p:ext>
    </p:extLst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556792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433298461"/>
      </p:ext>
    </p:extLst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500990" cy="5072098"/>
          </a:xfrm>
        </p:spPr>
        <p:txBody>
          <a:bodyPr>
            <a:noAutofit/>
          </a:bodyPr>
          <a:lstStyle/>
          <a:p>
            <a:pPr marL="0" lvl="0" indent="449263" algn="just">
              <a:buNone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 эта техника появилась в Голландии. Айрис фолдинг – это заполнение вырезанной по контуру картинки разноцветными полосками. Голландские мастера использовали цветную бумагу, которая выкладывалась под определенным углом в виде закручивающейся спирали на заранее приготовленные шаблоны. В итоге получались очень красочные работы. Техника айрис-фолдинг не требует специальных инструментов, что позволяет сделать её доступной для всех и каждого.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Достоинств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айрис-фолдинга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развитии ребенка довольно много. Занятия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айрис-фолдингом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помогают развивать внимание, наблюдательность, творческое воображение и пространственное мышление ребят, одновременно воспитывая у них трудолюбие, аккуратность и точность в работе, полезные трудовые навыки и творческую самостоятельность. Параллельно с этим происходит сенсорное развитие детей в процессе знакомства с цветом, формой и величиной предмета. Одним из главных достоинств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айрис-фолдинга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является то, что оно укрепляет у детей способность работать руками под контролем сознания, у них совершенствуется мелкая моторика рук, происходит тренировка глазомера. </a:t>
            </a: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в технике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фолдинг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umelica.ucoz.ru/vRazdeli/Airis/stocking.jpg"/>
          <p:cNvPicPr>
            <a:picLocks noChangeAspect="1" noChangeArrowheads="1"/>
          </p:cNvPicPr>
          <p:nvPr/>
        </p:nvPicPr>
        <p:blipFill>
          <a:blip r:embed="rId2"/>
          <a:srcRect r="2061" b="2499"/>
          <a:stretch>
            <a:fillRect/>
          </a:stretch>
        </p:blipFill>
        <p:spPr bwMode="auto">
          <a:xfrm>
            <a:off x="4500562" y="1643050"/>
            <a:ext cx="3236672" cy="442913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6" name="Picture 2" descr="C:\Users\TAHR\Desktop\айрис фолдинг\54872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3143272" cy="435771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в технике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фолдинг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http://stranamasterov.ru/files/imagecache/orig_with_logo2/images/technic/iris-leaf/PICT9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333750" cy="462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3078" name="Picture 6" descr="http://www.circleofcrafters.com/irisfolding/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927475" cy="4572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kotikit.ru/wp-content/uploads/2011/09/podelki_irisfo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2500330" cy="19096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082" name="Picture 10" descr="http://prostodelkino.com/uploads/posts/2012-11-25/image_22949.jpg"/>
          <p:cNvPicPr>
            <a:picLocks noChangeAspect="1" noChangeArrowheads="1"/>
          </p:cNvPicPr>
          <p:nvPr/>
        </p:nvPicPr>
        <p:blipFill>
          <a:blip r:embed="rId3"/>
          <a:srcRect l="23077" t="3827" r="19230"/>
          <a:stretch>
            <a:fillRect/>
          </a:stretch>
        </p:blipFill>
        <p:spPr bwMode="auto">
          <a:xfrm>
            <a:off x="2357422" y="785794"/>
            <a:ext cx="2117953" cy="266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maam.ru/upload/blogs/detsad-157439-1457300981.jpg"/>
          <p:cNvPicPr>
            <a:picLocks noChangeAspect="1" noChangeArrowheads="1"/>
          </p:cNvPicPr>
          <p:nvPr/>
        </p:nvPicPr>
        <p:blipFill>
          <a:blip r:embed="rId4"/>
          <a:srcRect l="10684" r="10969"/>
          <a:stretch>
            <a:fillRect/>
          </a:stretch>
        </p:blipFill>
        <p:spPr bwMode="auto">
          <a:xfrm>
            <a:off x="571472" y="3529021"/>
            <a:ext cx="4000528" cy="286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maam.ru/upload/blogs/10dc4ef3d9f28c3d834311c64cf6b531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00042"/>
            <a:ext cx="3929090" cy="272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stranamasterov.ru/files/imagecache/orig_with_logo2/images/technic/iris-leaf/PICT91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786058"/>
            <a:ext cx="1988799" cy="276158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3078" name="Picture 6" descr="http://img.searchmasterclass.net/uploads/posts/2013-06-08/image_39858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571876"/>
            <a:ext cx="2000264" cy="267498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928670"/>
            <a:ext cx="75009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Изображения, выполненные в данной технике, напоминают закрученную спираль. Техника очень проста в исполнении. Эта техника не такая сложная, как кажется на первый взгляд. Просто надо быть внимательным и аккуратным. </a:t>
            </a:r>
          </a:p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Существует специальная бумага, предназначенная для занятий айрис фолдингом. Но если у Вас ее нет, то подойдет и обычная цветная. Так же для поделок может быть использованна ткань, упаковочная бумага, страницы страрых глянцевых журналов, цветочная бумага и многое другое. Все зависит только от вашей фантазии. Здесь используются различные материалы.</a:t>
            </a:r>
          </a:p>
          <a:p>
            <a:pPr lvl="0" indent="5397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Прежде чем приступать к работе, необходимо научиться самим строить шаблон или запастись готовыми айрис-шаблонами. Можно воспользоваться готовыми схемами. Для техники существует множество схем, шаблонов и картинок. При этом схемы для айрис фолдинг достаточно просто сделать самим – надо лишь знать некоторые принципы их изготовления.</a:t>
            </a:r>
            <a:endParaRPr kumimoji="0" lang="ru-RU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Шаблоны в технике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фолдинг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 l="3846" t="5164" r="5769" b="7054"/>
          <a:stretch>
            <a:fillRect/>
          </a:stretch>
        </p:blipFill>
        <p:spPr bwMode="auto">
          <a:xfrm>
            <a:off x="928662" y="2143116"/>
            <a:ext cx="3500462" cy="379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3563937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326645">
            <a:off x="5871621" y="4067145"/>
            <a:ext cx="428628" cy="30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Шаблоны в технике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фолдинг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4" name="Picture 2" descr="http://img0.liveinternet.ru/images/attach/c/2/72/547/72547432_RIS.gif"/>
          <p:cNvPicPr>
            <a:picLocks noChangeAspect="1" noChangeArrowheads="1"/>
          </p:cNvPicPr>
          <p:nvPr/>
        </p:nvPicPr>
        <p:blipFill>
          <a:blip r:embed="rId2"/>
          <a:srcRect r="29530" b="3172"/>
          <a:stretch>
            <a:fillRect/>
          </a:stretch>
        </p:blipFill>
        <p:spPr bwMode="auto">
          <a:xfrm>
            <a:off x="785813" y="2000250"/>
            <a:ext cx="3000369" cy="421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AppData\Local\Microsoft\Windows\Temporary Internet Files\Content.Word\зз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428728" y="4929198"/>
            <a:ext cx="1928826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007077">
            <a:off x="2121555" y="3212757"/>
            <a:ext cx="428628" cy="2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9708424">
            <a:off x="6285834" y="4705257"/>
            <a:ext cx="462592" cy="401231"/>
          </a:xfrm>
          <a:prstGeom prst="triangle">
            <a:avLst>
              <a:gd name="adj" fmla="val 5333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3654</TotalTime>
  <Words>379</Words>
  <Application>Microsoft Office PowerPoint</Application>
  <PresentationFormat>Экран (4:3)</PresentationFormat>
  <Paragraphs>70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Презентация PowerPoint</vt:lpstr>
      <vt:lpstr>Презентация PowerPoint</vt:lpstr>
      <vt:lpstr>Презентация PowerPoint</vt:lpstr>
      <vt:lpstr>Работы в технике  Айрис фолдинг </vt:lpstr>
      <vt:lpstr>Работы в технике  Айрис фолдинг </vt:lpstr>
      <vt:lpstr>Презентация PowerPoint</vt:lpstr>
      <vt:lpstr>Презентация PowerPoint</vt:lpstr>
      <vt:lpstr>Шаблоны в технике  Айрис фолдинг </vt:lpstr>
      <vt:lpstr>Шаблоны в технике  Айрис фолдинг </vt:lpstr>
      <vt:lpstr>Основные способы укладывания полос          в виде закручивающейся спирали</vt:lpstr>
      <vt:lpstr>    Дополнительные способы укладывания полос </vt:lpstr>
      <vt:lpstr>    Дополнительные способы укладывания полос </vt:lpstr>
      <vt:lpstr>Презентация PowerPoint</vt:lpstr>
      <vt:lpstr>Алгоритм выполнения ёлочки в технике айрис фолдинг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Айрис фолдинг</dc:title>
  <dc:creator>Куралова С.А.</dc:creator>
  <cp:lastModifiedBy>WinUser</cp:lastModifiedBy>
  <cp:revision>233</cp:revision>
  <dcterms:created xsi:type="dcterms:W3CDTF">2012-12-02T16:48:00Z</dcterms:created>
  <dcterms:modified xsi:type="dcterms:W3CDTF">2022-02-16T07:13:27Z</dcterms:modified>
</cp:coreProperties>
</file>