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9" r:id="rId2"/>
    <p:sldId id="316" r:id="rId3"/>
    <p:sldId id="307" r:id="rId4"/>
    <p:sldId id="313" r:id="rId5"/>
    <p:sldId id="301" r:id="rId6"/>
    <p:sldId id="304" r:id="rId7"/>
    <p:sldId id="302" r:id="rId8"/>
    <p:sldId id="272" r:id="rId9"/>
    <p:sldId id="273" r:id="rId10"/>
    <p:sldId id="275" r:id="rId11"/>
    <p:sldId id="314" r:id="rId12"/>
    <p:sldId id="31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99" r:id="rId24"/>
    <p:sldId id="29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94875" autoAdjust="0"/>
  </p:normalViewPr>
  <p:slideViewPr>
    <p:cSldViewPr>
      <p:cViewPr varScale="1">
        <p:scale>
          <a:sx n="104" d="100"/>
          <a:sy n="104" d="100"/>
        </p:scale>
        <p:origin x="216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4292-87FD-4E94-96C0-6FD54CE4B57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E9BE-26F7-42DE-BC79-DD4F8548B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613B-E679-41EA-9716-4E6AD836DAE5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8C38-1DA6-44B1-93A2-42FAB195C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5914-9B28-464E-8503-1DFEBAA615CE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3F9F-D715-4E13-96FC-47C7645CA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BA19-0ED6-461E-BEEF-4009BAFFAC16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A46D-EDE6-43DF-911C-3BA57815C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8C21-26D8-44D7-9AEB-AA818E2F6D84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B2A0-DB4F-45AA-97FF-17D94EB5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9820-1F86-4838-AD01-D1ECDE5CD06E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440E-FC66-4DBC-AE50-D3B7EC193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A4B9-4A38-4B72-AFB9-8D890635CA8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C2A39-29A7-4279-9858-934F74FC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BBE9-224C-4402-AFDA-8079475C9FF4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1088-5D42-4F9F-A025-6AADF8BB6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EBC-3697-4A38-9227-453DF6A4C008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6B26-7B6F-4B83-A9F1-03709EDA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5367-297B-4E87-B4CE-74BDE23EF65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6DA3-782D-45C5-88A7-1BA8BB1D8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7085-4719-4712-AC30-5D22C3CA0DB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F9B7-13ED-4F33-88B0-BCC5FA22E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F75FB7C-1114-4ADF-800B-95C33401A085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AFF2A0-377A-49EA-94DC-DAA6B6F83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http://cs263.vkontakte.ru/u19105383/71449324/x_8f611e1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413E9-1BA6-AD44-9545-9E7DB4CA0FA4}"/>
              </a:ext>
            </a:extLst>
          </p:cNvPr>
          <p:cNvSpPr txBox="1"/>
          <p:nvPr/>
        </p:nvSpPr>
        <p:spPr>
          <a:xfrm>
            <a:off x="1136822" y="617838"/>
            <a:ext cx="7445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истема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методов и приёмов,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обеспечивающих эффективное запоминание</a:t>
            </a:r>
            <a:endParaRPr lang="ru-RU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A783A-7604-744C-87A8-EAB6655928FA}"/>
              </a:ext>
            </a:extLst>
          </p:cNvPr>
          <p:cNvSpPr txBox="1"/>
          <p:nvPr/>
        </p:nvSpPr>
        <p:spPr>
          <a:xfrm>
            <a:off x="1043608" y="250567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+mj-lt"/>
              </a:rPr>
              <a:t>система методов и приёмов,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и конечно, развитие речи.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24927-29CD-294D-86DC-882FEDEB89C2}"/>
              </a:ext>
            </a:extLst>
          </p:cNvPr>
          <p:cNvSpPr txBox="1"/>
          <p:nvPr/>
        </p:nvSpPr>
        <p:spPr>
          <a:xfrm>
            <a:off x="2543467" y="5963163"/>
            <a:ext cx="4332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</a:rPr>
              <a:t>ИЗ ОПЫТА РАБОТЫ</a:t>
            </a:r>
            <a:r>
              <a:rPr lang="en-US" sz="1200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ИВАНОВОЙ ИРИНЫ НИКОЛАЕВНЫ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85AE0B-60AF-614B-B742-E3E64D05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6" y="2031421"/>
            <a:ext cx="3420265" cy="32129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28625" y="142875"/>
            <a:ext cx="8501063" cy="642937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143" t="11673" b="9532"/>
          <a:stretch>
            <a:fillRect/>
          </a:stretch>
        </p:blipFill>
        <p:spPr bwMode="auto">
          <a:xfrm>
            <a:off x="857224" y="2852936"/>
            <a:ext cx="7643866" cy="313565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ffectLst/>
        </p:spPr>
      </p:pic>
      <p:sp>
        <p:nvSpPr>
          <p:cNvPr id="31752" name="Прямоугольник 12"/>
          <p:cNvSpPr>
            <a:spLocks noChangeArrowheads="1"/>
          </p:cNvSpPr>
          <p:nvPr/>
        </p:nvSpPr>
        <p:spPr bwMode="auto">
          <a:xfrm>
            <a:off x="928688" y="764704"/>
            <a:ext cx="7675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3840E4"/>
                </a:solidFill>
                <a:latin typeface="Calibri" pitchFamily="34" charset="0"/>
              </a:rPr>
              <a:t>Дидактическая игра «Кто  спрятался?»</a:t>
            </a:r>
          </a:p>
          <a:p>
            <a:pPr algn="ctr"/>
            <a:r>
              <a:rPr lang="ru-RU" sz="2000" u="sng" dirty="0">
                <a:solidFill>
                  <a:srgbClr val="3840E4"/>
                </a:solidFill>
                <a:latin typeface="Calibri" pitchFamily="34" charset="0"/>
              </a:rPr>
              <a:t>Цель: </a:t>
            </a:r>
            <a:r>
              <a:rPr lang="ru-RU" sz="2000" dirty="0">
                <a:solidFill>
                  <a:srgbClr val="3840E4"/>
                </a:solidFill>
                <a:latin typeface="Calibri" pitchFamily="34" charset="0"/>
              </a:rPr>
              <a:t>подбирать по смыслу  мнемотехническую дорожку, используя предметно- схематические и цветовые модели,  развивать мышление, воображение.</a:t>
            </a:r>
          </a:p>
          <a:p>
            <a:pPr algn="ctr"/>
            <a:r>
              <a:rPr lang="ru-RU" sz="2000" dirty="0">
                <a:solidFill>
                  <a:srgbClr val="3840E4"/>
                </a:solidFill>
                <a:latin typeface="Calibri" pitchFamily="34" charset="0"/>
              </a:rPr>
              <a:t>Вопросы: где спрятался кот, петух, лиса.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/>
              <a:t>Как работать с мнемотаблицей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/>
              <a:t>Этап 1:</a:t>
            </a:r>
            <a:r>
              <a:rPr lang="ru-RU" sz="2000"/>
              <a:t> Воспитатель показывает детям мнемотаблицу и разбирает, что на ней изображено: буквы, цифры, геометрические фигуры, абстрактные символы, т.е. информация группируется (рациотехника).</a:t>
            </a:r>
            <a:endParaRPr lang="ru-RU" sz="2000" b="1"/>
          </a:p>
          <a:p>
            <a:pPr eaLnBrk="1" hangingPunct="1">
              <a:lnSpc>
                <a:spcPct val="80000"/>
              </a:lnSpc>
            </a:pPr>
            <a:r>
              <a:rPr lang="ru-RU" sz="2000" b="1"/>
              <a:t>Этап 2:</a:t>
            </a:r>
            <a:r>
              <a:rPr lang="ru-RU" sz="2000"/>
              <a:t> Перекодирование информации, т.е. преобразование из абстрактных символов в образы (мнемо, эйдотехника).</a:t>
            </a:r>
            <a:endParaRPr lang="ru-RU" sz="2000" b="1"/>
          </a:p>
          <a:p>
            <a:pPr eaLnBrk="1" hangingPunct="1">
              <a:lnSpc>
                <a:spcPct val="80000"/>
              </a:lnSpc>
            </a:pPr>
            <a:r>
              <a:rPr lang="ru-RU" sz="2000" b="1"/>
              <a:t>Этап 3:</a:t>
            </a:r>
            <a:r>
              <a:rPr lang="ru-RU" sz="2000"/>
              <a:t> Составление сюжета, т.е. отработка одного из методов запоминания.</a:t>
            </a:r>
            <a:endParaRPr lang="ru-RU" sz="2000" b="1"/>
          </a:p>
          <a:p>
            <a:pPr eaLnBrk="1" hangingPunct="1">
              <a:lnSpc>
                <a:spcPct val="80000"/>
              </a:lnSpc>
            </a:pPr>
            <a:r>
              <a:rPr lang="ru-RU" sz="2000" b="1"/>
              <a:t>Этап 4:</a:t>
            </a:r>
            <a:r>
              <a:rPr lang="ru-RU" sz="2000"/>
              <a:t> Определение логических связок. Мнемотаблицу надо составить таким образом, чтобы можно было установить как можно больше логических связок.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/>
              <a:t>Разбор таблицы происходит 1-2 минуты</a:t>
            </a:r>
            <a:endParaRPr lang="ru-RU" sz="2000" b="1"/>
          </a:p>
          <a:p>
            <a:pPr eaLnBrk="1" hangingPunct="1">
              <a:lnSpc>
                <a:spcPct val="80000"/>
              </a:lnSpc>
            </a:pPr>
            <a:r>
              <a:rPr lang="ru-RU" sz="2000" b="1"/>
              <a:t>Этап 5:</a:t>
            </a:r>
            <a:r>
              <a:rPr lang="ru-RU" sz="2000"/>
              <a:t> Детям даётся 10-15 секунд для запоминания (фактор внимания). Затем мнемотаблица убирается и дети воспроизводят её графически по памяти. </a:t>
            </a:r>
          </a:p>
        </p:txBody>
      </p:sp>
    </p:spTree>
    <p:extLst>
      <p:ext uri="{BB962C8B-B14F-4D97-AF65-F5344CB8AC3E}">
        <p14:creationId xmlns:p14="http://schemas.microsoft.com/office/powerpoint/2010/main" val="2680925922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>
                <a:solidFill>
                  <a:schemeClr val="folHlink"/>
                </a:solidFill>
              </a:rPr>
              <a:t>Чтобы составить мнемотаблицу, нужно: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/>
              <a:t>Разбить рассказ на части, определяя важные моменты (каждые 2-3 слова), расчертить лист бумаги на квадраты;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/>
              <a:t>Нарисовать на каждый такой момент картинку (описывая существительные или прилагательные);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/>
              <a:t>Непонятные слова (глаголы или вопросы) по возможности как-нибудь изобразить или просто поставить знак «?». Это надо будет прокомментировать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2448679900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88913"/>
            <a:ext cx="8358187" cy="6357937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Этап 4.</a:t>
            </a:r>
            <a:r>
              <a:rPr lang="ru-RU" i="1" dirty="0"/>
              <a:t> Пересказ сказки с опорой на мнемотаблицу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288" y="1052513"/>
            <a:ext cx="8191500" cy="65087"/>
          </a:xfrm>
        </p:spPr>
        <p:txBody>
          <a:bodyPr/>
          <a:lstStyle/>
          <a:p>
            <a:pPr eaLnBrk="1" hangingPunct="1"/>
            <a:r>
              <a:rPr lang="ru-RU" sz="2800" b="1" u="sng">
                <a:solidFill>
                  <a:srgbClr val="7030A0"/>
                </a:solidFill>
              </a:rPr>
              <a:t>ПЕРЕСКАЗ  ХУДОЖЕСТВЕННОЙ  ЛИТЕРАТУРЫ</a:t>
            </a:r>
            <a:br>
              <a:rPr lang="ru-RU" sz="2800" u="sng">
                <a:solidFill>
                  <a:srgbClr val="7030A0"/>
                </a:solidFill>
              </a:rPr>
            </a:br>
            <a:r>
              <a:rPr lang="ru-RU" sz="2800" u="sng">
                <a:solidFill>
                  <a:srgbClr val="7030A0"/>
                </a:solidFill>
              </a:rPr>
              <a:t>Этапы работы ( младший, средний возраст</a:t>
            </a:r>
            <a:r>
              <a:rPr lang="ru-RU" sz="2800">
                <a:solidFill>
                  <a:srgbClr val="7030A0"/>
                </a:solidFill>
              </a:rPr>
              <a:t>)</a:t>
            </a:r>
            <a:br>
              <a:rPr lang="ru-RU" sz="2800">
                <a:solidFill>
                  <a:srgbClr val="7030A0"/>
                </a:solidFill>
              </a:rPr>
            </a:br>
            <a:endParaRPr lang="ru-RU" sz="4000">
              <a:solidFill>
                <a:srgbClr val="7030A0"/>
              </a:solidFill>
            </a:endParaRPr>
          </a:p>
        </p:txBody>
      </p:sp>
      <p:sp>
        <p:nvSpPr>
          <p:cNvPr id="32771" name="Содержимое 4"/>
          <p:cNvSpPr>
            <a:spLocks noGrp="1"/>
          </p:cNvSpPr>
          <p:nvPr>
            <p:ph sz="half" idx="4294967295"/>
          </p:nvPr>
        </p:nvSpPr>
        <p:spPr>
          <a:xfrm>
            <a:off x="285750" y="908050"/>
            <a:ext cx="4714875" cy="5473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/>
          </a:p>
          <a:p>
            <a:pPr eaLnBrk="1" hangingPunct="1"/>
            <a:r>
              <a:rPr lang="ru-RU" sz="2000" b="1" i="1"/>
              <a:t>Этап 1. </a:t>
            </a:r>
            <a:r>
              <a:rPr lang="ru-RU" sz="2000" i="1"/>
              <a:t>Рассматривание таблицы и разбор того, что на ней изображено.</a:t>
            </a:r>
            <a:endParaRPr lang="ru-RU" sz="2000"/>
          </a:p>
          <a:p>
            <a:pPr eaLnBrk="1" hangingPunct="1"/>
            <a:r>
              <a:rPr lang="ru-RU" sz="2000" b="1" i="1"/>
              <a:t>Этап 2.</a:t>
            </a:r>
            <a:r>
              <a:rPr lang="ru-RU" sz="2000" i="1"/>
              <a:t> Осуществляется перекодирование информации – преобразование из абстрактных символов в образы.</a:t>
            </a:r>
            <a:endParaRPr lang="ru-RU" sz="2000"/>
          </a:p>
          <a:p>
            <a:pPr eaLnBrk="1" hangingPunct="1"/>
            <a:r>
              <a:rPr lang="ru-RU" sz="2000" b="1" i="1"/>
              <a:t>Этап 3.</a:t>
            </a:r>
            <a:r>
              <a:rPr lang="ru-RU" sz="2000" i="1"/>
              <a:t> Пересказ сказки с опорой на символы, т. е. происходит отработка метода запоминания. </a:t>
            </a:r>
            <a:endParaRPr lang="ru-RU" sz="2000"/>
          </a:p>
          <a:p>
            <a:pPr eaLnBrk="1" hangingPunct="1"/>
            <a:r>
              <a:rPr lang="ru-RU" sz="2000" b="1" i="1"/>
              <a:t>Этап 4.</a:t>
            </a:r>
            <a:r>
              <a:rPr lang="ru-RU" sz="2000" i="1"/>
              <a:t> Делается графическая зарисовка -мнемотаблица.</a:t>
            </a:r>
            <a:endParaRPr lang="ru-RU" sz="2000"/>
          </a:p>
          <a:p>
            <a:pPr eaLnBrk="1" hangingPunct="1"/>
            <a:r>
              <a:rPr lang="ru-RU" sz="2000" b="1" i="1"/>
              <a:t>Этап 5.</a:t>
            </a:r>
            <a:r>
              <a:rPr lang="ru-RU" sz="2000" i="1"/>
              <a:t> Каждая таблица может быть воспроизведена ребёнком при её показе ему. </a:t>
            </a:r>
            <a:endParaRPr lang="ru-RU" sz="2000"/>
          </a:p>
          <a:p>
            <a:pPr eaLnBrk="1" hangingPunct="1"/>
            <a:r>
              <a:rPr lang="ru-RU" sz="2000"/>
              <a:t> </a:t>
            </a:r>
          </a:p>
          <a:p>
            <a:pPr eaLnBrk="1" hangingPunct="1"/>
            <a:endParaRPr lang="ru-RU" sz="2400" i="1"/>
          </a:p>
        </p:txBody>
      </p:sp>
      <p:pic>
        <p:nvPicPr>
          <p:cNvPr id="32772" name="Содержимое 7" descr="0_77d61_87a55496_XL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557338"/>
            <a:ext cx="3400425" cy="3976687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645165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ТЕРЕмок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(Мнемомодель сказки)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9458" name="Picture 2" descr="http://www.edu.cap.ru/home/3696/kartinki/post-176430-1260810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556792"/>
            <a:ext cx="564360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785813" y="500063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642938" y="1785938"/>
            <a:ext cx="1071562" cy="10001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" y="3571875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71500" y="5286375"/>
            <a:ext cx="1357313" cy="13573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500563" y="357188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429125" y="2786063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2" descr="http://infomixx.ru/?fad=draw-simple-pictures-5mk5wgjoBqbrWa92xHh1Ia3PxTIo7v1yIsNSoWxuGBDT6OcsVBOY66O44Z9yE8N6mzqyKNR/51brrq_cP4VS12JAGZQGHPpKrA==b5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85750"/>
            <a:ext cx="17367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mamainfo.ru/content/images/fro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15716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cs301301.vkontakte.ru/u12300076/-14/x_43e2dfd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2928938"/>
            <a:ext cx="1143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www.artsides.ru/big/item_241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5072063"/>
            <a:ext cx="29289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http://design.newpages.com.ua/images/uroki/karand/givotnie/wolf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14313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http://pictures.ucoz.ru/_ph/3/2/30176957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2714625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785938" y="142875"/>
            <a:ext cx="5000625" cy="1428750"/>
          </a:xfrm>
          <a:prstGeom prst="triangle">
            <a:avLst>
              <a:gd name="adj" fmla="val 49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1571625"/>
            <a:ext cx="5000625" cy="335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00063" y="5429250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357313" y="5286375"/>
            <a:ext cx="1071562" cy="10001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428875" y="5214938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500438" y="5072063"/>
            <a:ext cx="1357312" cy="13573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857750" y="5072063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858000" y="4357688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32083 -0.4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7691 -0.4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1065 L -0.0059 -0.259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563 -0.16157 -0.23108 -0.32292 -0.29532 -0.36528 C -0.35955 -0.40764 -0.37396 -0.27338 -0.38577 -0.25417 C -0.39757 -0.23495 -0.38212 -0.24213 -0.36667 -0.2493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5" y="1928813"/>
            <a:ext cx="5214938" cy="37861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928813" y="142875"/>
            <a:ext cx="5143500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000250" y="3643313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357813" y="2000250"/>
            <a:ext cx="1071562" cy="10001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143125" y="2071688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500438" y="2357438"/>
            <a:ext cx="1357312" cy="13573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857500" y="4000500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857750" y="3500438"/>
            <a:ext cx="2000250" cy="2143125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0" y="0"/>
            <a:ext cx="3857625" cy="1428750"/>
          </a:xfrm>
          <a:prstGeom prst="triangle">
            <a:avLst>
              <a:gd name="adj" fmla="val 49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50"/>
            <a:ext cx="3786188" cy="2428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0" y="4000500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28625" y="4000500"/>
            <a:ext cx="1071563" cy="10001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928688" y="4000500"/>
            <a:ext cx="1071562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428750" y="4000500"/>
            <a:ext cx="1357313" cy="13573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143125" y="3929063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00063" y="1428750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50" y="2786063"/>
            <a:ext cx="4714875" cy="37861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00500" y="1071563"/>
            <a:ext cx="5143500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4572000" y="3214688"/>
            <a:ext cx="857250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786313" y="3714750"/>
            <a:ext cx="1071562" cy="10001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5429250" y="4286250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072188" y="4572000"/>
            <a:ext cx="1357312" cy="13573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929438" y="4857750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6786563" y="2928938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rot="16200000" flipH="1">
            <a:off x="678656" y="750094"/>
            <a:ext cx="2357438" cy="37147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0" y="1428750"/>
            <a:ext cx="3786188" cy="23574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214313"/>
            <a:ext cx="8501063" cy="621506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 </a:t>
            </a:r>
            <a:r>
              <a:rPr lang="ru-RU" i="1" dirty="0"/>
              <a:t>В ходе использования приема наглядного моделирования дети знакомятся с графическим способом предоставления информации - моделью. В качестве условных заместителей (элементов модели) могут выступать символы разнообразного характера: </a:t>
            </a:r>
          </a:p>
        </p:txBody>
      </p:sp>
      <p:sp>
        <p:nvSpPr>
          <p:cNvPr id="3891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eaLnBrk="1" hangingPunct="1"/>
            <a:br>
              <a:rPr lang="ru-RU" sz="4000">
                <a:solidFill>
                  <a:srgbClr val="7030A0"/>
                </a:solidFill>
              </a:rPr>
            </a:br>
            <a:r>
              <a:rPr lang="ru-RU" sz="3200" u="sng">
                <a:solidFill>
                  <a:srgbClr val="7030A0"/>
                </a:solidFill>
              </a:rPr>
              <a:t>Этапы работы</a:t>
            </a:r>
            <a:br>
              <a:rPr lang="ru-RU" sz="3200" u="sng">
                <a:solidFill>
                  <a:srgbClr val="7030A0"/>
                </a:solidFill>
              </a:rPr>
            </a:br>
            <a:r>
              <a:rPr lang="ru-RU" sz="3200" u="sng">
                <a:solidFill>
                  <a:srgbClr val="7030A0"/>
                </a:solidFill>
              </a:rPr>
              <a:t>(старший возраст)</a:t>
            </a:r>
            <a:br>
              <a:rPr lang="ru-RU" sz="3200" u="sng">
                <a:solidFill>
                  <a:srgbClr val="7030A0"/>
                </a:solidFill>
              </a:rPr>
            </a:br>
            <a:endParaRPr lang="ru-RU" sz="3200" u="sng"/>
          </a:p>
        </p:txBody>
      </p:sp>
      <p:sp>
        <p:nvSpPr>
          <p:cNvPr id="3891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11188" y="1357313"/>
            <a:ext cx="4105275" cy="4808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600" b="1"/>
          </a:p>
          <a:p>
            <a:pPr eaLnBrk="1" hangingPunct="1">
              <a:lnSpc>
                <a:spcPct val="80000"/>
              </a:lnSpc>
            </a:pPr>
            <a:r>
              <a:rPr lang="ru-RU" sz="2600" b="1"/>
              <a:t>Этап 1. </a:t>
            </a:r>
            <a:r>
              <a:rPr lang="ru-RU" sz="2600"/>
              <a:t>Зачитывается текст сказки, и выделяются её основные части.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/>
              <a:t>Этап 2.</a:t>
            </a:r>
            <a:r>
              <a:rPr lang="ru-RU" sz="2600"/>
              <a:t> Каждая часть кодируется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/>
              <a:t>Этап 3.</a:t>
            </a:r>
            <a:r>
              <a:rPr lang="ru-RU" sz="2600"/>
              <a:t> Делается графическая зарисовка мнемотаблицы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/>
              <a:t>Этап 4.</a:t>
            </a:r>
            <a:r>
              <a:rPr lang="ru-RU" sz="2600"/>
              <a:t> Пересказ сказки с опорой на мнемотаблицу</a:t>
            </a:r>
          </a:p>
        </p:txBody>
      </p:sp>
      <p:pic>
        <p:nvPicPr>
          <p:cNvPr id="7" name="Содержимое 6" descr="2c656b85c981c9e413afd430630584cf.jpeg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648200" y="1500174"/>
            <a:ext cx="4038600" cy="3610445"/>
          </a:xfrm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1183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Мнемотехника – 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это система методов и приёмов, обеспечивающих эффективное запоминание, сохранение и воспроизведение информации</a:t>
            </a:r>
          </a:p>
          <a:p>
            <a:pPr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Мнемотаблица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– 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это схема, в которую заложена определённая информация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Коллаж – 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плотный картон или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фланелеграф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на которых рисуются или наклеиваются различные картинки, цифры, буквы, а кажущийся беспорядок составляет суть коллажа. Таким образом идёт отработка сюжетного метода запоминании.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1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50" y="285750"/>
            <a:ext cx="8501063" cy="6072188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00042"/>
            <a:ext cx="84296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Заучивание стихотворения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500174"/>
            <a:ext cx="4198356" cy="4214842"/>
          </a:xfrm>
          <a:prstGeom prst="rect">
            <a:avLst/>
          </a:prstGeom>
          <a:noFill/>
          <a:ln w="38100">
            <a:solidFill>
              <a:srgbClr val="3840E4"/>
            </a:solidFill>
            <a:miter lim="800000"/>
            <a:headEnd/>
            <a:tailEnd/>
          </a:ln>
          <a:effectLst/>
        </p:spPr>
      </p:pic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5500688" y="2136775"/>
            <a:ext cx="32861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ПТИЧКА</a:t>
            </a:r>
          </a:p>
          <a:p>
            <a:r>
              <a:rPr lang="ru-RU">
                <a:latin typeface="Calibri" pitchFamily="34" charset="0"/>
              </a:rPr>
              <a:t>Птичка над моим окошком</a:t>
            </a:r>
          </a:p>
          <a:p>
            <a:r>
              <a:rPr lang="ru-RU">
                <a:latin typeface="Calibri" pitchFamily="34" charset="0"/>
              </a:rPr>
              <a:t>Гнездышко для деток вьет,</a:t>
            </a:r>
          </a:p>
          <a:p>
            <a:r>
              <a:rPr lang="ru-RU">
                <a:latin typeface="Calibri" pitchFamily="34" charset="0"/>
              </a:rPr>
              <a:t>То соломку тащит в ножках,</a:t>
            </a:r>
          </a:p>
          <a:p>
            <a:r>
              <a:rPr lang="ru-RU">
                <a:latin typeface="Calibri" pitchFamily="34" charset="0"/>
              </a:rPr>
              <a:t>То пушок в носу несет.</a:t>
            </a:r>
          </a:p>
          <a:p>
            <a:r>
              <a:rPr lang="ru-RU">
                <a:latin typeface="Calibri" pitchFamily="34" charset="0"/>
              </a:rPr>
              <a:t>Птичка домик сделать хочет.</a:t>
            </a:r>
          </a:p>
          <a:p>
            <a:r>
              <a:rPr lang="ru-RU">
                <a:latin typeface="Calibri" pitchFamily="34" charset="0"/>
              </a:rPr>
              <a:t>Солнышко взойдет, зайдет,</a:t>
            </a:r>
          </a:p>
          <a:p>
            <a:r>
              <a:rPr lang="ru-RU">
                <a:latin typeface="Calibri" pitchFamily="34" charset="0"/>
              </a:rPr>
              <a:t>Целый день она хлопочет,</a:t>
            </a:r>
          </a:p>
          <a:p>
            <a:r>
              <a:rPr lang="ru-RU">
                <a:latin typeface="Calibri" pitchFamily="34" charset="0"/>
              </a:rPr>
              <a:t>Но и целый день поет.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500" y="500063"/>
            <a:ext cx="7858125" cy="585787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1214438" y="1285875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ru-RU" sz="2400">
                <a:latin typeface="Calibri" pitchFamily="34" charset="0"/>
              </a:rPr>
              <a:t>. Рассматривание мнемотаблицы</a:t>
            </a:r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928688" y="4286250"/>
            <a:ext cx="7643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2. Подробное объяснение педагогом  каждого пункта.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3. Отгадывание загадки детьми.</a:t>
            </a:r>
            <a:r>
              <a:rPr lang="ru-RU" sz="2400" b="1">
                <a:latin typeface="Calibri" pitchFamily="34" charset="0"/>
              </a:rPr>
              <a:t> </a:t>
            </a:r>
          </a:p>
          <a:p>
            <a:endParaRPr lang="ru-RU" sz="2400" b="1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Загадка. </a:t>
            </a:r>
            <a:r>
              <a:rPr lang="ru-RU" sz="2400">
                <a:latin typeface="Calibri" pitchFamily="34" charset="0"/>
              </a:rPr>
              <a:t>Под соснами, под елками лежит мешок с иголками. (Ёж)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437" y="357166"/>
            <a:ext cx="44871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Загадки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14400" y="2002971"/>
          <a:ext cx="7119257" cy="20791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119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9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43250" y="2024063"/>
          <a:ext cx="2643188" cy="2046288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Блок-схема: извлечение 8"/>
          <p:cNvSpPr/>
          <p:nvPr/>
        </p:nvSpPr>
        <p:spPr>
          <a:xfrm>
            <a:off x="1785938" y="2428875"/>
            <a:ext cx="285750" cy="1571625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4143375" y="2214563"/>
            <a:ext cx="428625" cy="1714500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2" name="Прямая соединительная линия 11"/>
          <p:cNvCxnSpPr>
            <a:endCxn id="10" idx="0"/>
          </p:cNvCxnSpPr>
          <p:nvPr/>
        </p:nvCxnSpPr>
        <p:spPr>
          <a:xfrm flipV="1">
            <a:off x="3857625" y="2214563"/>
            <a:ext cx="500063" cy="428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14750" y="2643188"/>
            <a:ext cx="500063" cy="428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714750" y="3071813"/>
            <a:ext cx="500063" cy="428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357688" y="2214563"/>
            <a:ext cx="5715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429125" y="2571750"/>
            <a:ext cx="571500" cy="571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429125" y="3000375"/>
            <a:ext cx="571500" cy="571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357688" y="2214563"/>
            <a:ext cx="571500" cy="571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Пятно 2 38"/>
          <p:cNvSpPr/>
          <p:nvPr/>
        </p:nvSpPr>
        <p:spPr>
          <a:xfrm>
            <a:off x="6357938" y="2928938"/>
            <a:ext cx="1500187" cy="114300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ятно 2 39"/>
          <p:cNvSpPr/>
          <p:nvPr/>
        </p:nvSpPr>
        <p:spPr>
          <a:xfrm>
            <a:off x="1285852" y="1928802"/>
            <a:ext cx="1643074" cy="1357322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214313"/>
            <a:ext cx="8286750" cy="614362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u="sng">
                <a:solidFill>
                  <a:srgbClr val="6600FF"/>
                </a:solidFill>
              </a:rPr>
              <a:t>ОПИСАНИЕ ПРЕДМЕТОВ</a:t>
            </a:r>
            <a:endParaRPr lang="ru-RU" u="sng"/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785813" y="1143000"/>
            <a:ext cx="7900987" cy="4983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>
                <a:solidFill>
                  <a:srgbClr val="6600FF"/>
                </a:solidFill>
              </a:rPr>
              <a:t>Элементами модели описательного рассказа становятся символы-заместители качественных характеристик объекта:</a:t>
            </a:r>
            <a:br>
              <a:rPr lang="ru-RU" sz="2700">
                <a:solidFill>
                  <a:srgbClr val="6600FF"/>
                </a:solidFill>
              </a:rPr>
            </a:br>
            <a:r>
              <a:rPr lang="ru-RU" sz="2700">
                <a:solidFill>
                  <a:srgbClr val="6600FF"/>
                </a:solidFill>
              </a:rPr>
              <a:t>• принадлежность к родовидовому понятию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>
                <a:solidFill>
                  <a:srgbClr val="6600FF"/>
                </a:solidFill>
              </a:rPr>
              <a:t>•величина;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>
                <a:solidFill>
                  <a:srgbClr val="6600FF"/>
                </a:solidFill>
              </a:rPr>
              <a:t>• цвет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>
                <a:solidFill>
                  <a:srgbClr val="6600FF"/>
                </a:solidFill>
              </a:rPr>
              <a:t>• форма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>
                <a:solidFill>
                  <a:srgbClr val="6600FF"/>
                </a:solidFill>
              </a:rPr>
              <a:t>• составляющие детали;</a:t>
            </a:r>
            <a:br>
              <a:rPr lang="ru-RU" sz="2700">
                <a:solidFill>
                  <a:srgbClr val="6600FF"/>
                </a:solidFill>
              </a:rPr>
            </a:br>
            <a:r>
              <a:rPr lang="ru-RU" sz="2700">
                <a:solidFill>
                  <a:srgbClr val="6600FF"/>
                </a:solidFill>
              </a:rPr>
              <a:t>• качество поверхности;</a:t>
            </a:r>
            <a:br>
              <a:rPr lang="ru-RU" sz="2700">
                <a:solidFill>
                  <a:srgbClr val="6600FF"/>
                </a:solidFill>
              </a:rPr>
            </a:br>
            <a:r>
              <a:rPr lang="ru-RU" sz="2700">
                <a:solidFill>
                  <a:srgbClr val="6600FF"/>
                </a:solidFill>
              </a:rPr>
              <a:t>• материал, из которого изготовлен объект (для неживых предметов);</a:t>
            </a:r>
            <a:br>
              <a:rPr lang="ru-RU" sz="2700">
                <a:solidFill>
                  <a:srgbClr val="6600FF"/>
                </a:solidFill>
              </a:rPr>
            </a:br>
            <a:r>
              <a:rPr lang="ru-RU" sz="2700">
                <a:solidFill>
                  <a:srgbClr val="6600FF"/>
                </a:solidFill>
              </a:rPr>
              <a:t>• как он используется (какую пользу приносит)?</a:t>
            </a:r>
            <a:br>
              <a:rPr lang="ru-RU" sz="2700">
                <a:solidFill>
                  <a:srgbClr val="6600FF"/>
                </a:solidFill>
              </a:rPr>
            </a:br>
            <a:r>
              <a:rPr lang="ru-RU" sz="2700">
                <a:solidFill>
                  <a:srgbClr val="6600FF"/>
                </a:solidFill>
              </a:rPr>
              <a:t>• за что нравится (не нравится)?</a:t>
            </a:r>
            <a:br>
              <a:rPr lang="ru-RU" sz="2700">
                <a:solidFill>
                  <a:srgbClr val="6600FF"/>
                </a:solidFill>
              </a:rPr>
            </a:br>
            <a:endParaRPr lang="ru-RU" sz="270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115888"/>
            <a:ext cx="8286750" cy="6408737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4034" name="Рисунок 4" descr="29a287c9e2f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36941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 descr="e3fc9825d6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25538"/>
            <a:ext cx="34575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260648"/>
            <a:ext cx="7200799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ОПОРНЫЕ СХЕМЫ ДЛЯ СОСТАВЛЕНИЯ ОПИСАТЕЛЬНЫХ РАССКАЗОВ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750" y="333375"/>
            <a:ext cx="8280400" cy="628650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На практике “рассказы”, самостоятельно составленные детьми – это, в основном, простое перечисление действующих лиц или объектов картины.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Работа по преодолению этих недостатков и формированию навыка рассказывания по картине состоит из 3-х этапов: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rgbClr val="FF0000"/>
                </a:solidFill>
              </a:rPr>
              <a:t>выделение значимых для развития сюжета фрагментов картины;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rgbClr val="FF0000"/>
                </a:solidFill>
              </a:rPr>
              <a:t>определение взаимосвязи между ними;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rgbClr val="FF0000"/>
                </a:solidFill>
              </a:rPr>
              <a:t>объединение фрагментов в единый сюжет.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>
                <a:solidFill>
                  <a:schemeClr val="accent2"/>
                </a:solidFill>
              </a:rPr>
              <a:t>Основные методы эйдо-рацио-мнемотехники: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3. Метод Цицерона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 (мест или комнаты): он основан на зрительных ассоциациях. Нужно ясно представить себе предмет, который следует запомнить, и объединить его образ с образом места, которое легко вспоминается. Этот метод базируется на ассоциациях, диктуемых последовательностью предметов и мест.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4. Метод трансформации: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 его можно объяснить на примерах. Вспомним любой «пластилиновый» мультфильм: как ворона превращается на глазах в корову, страуса, а избушка – в старичка. Детям предлагается представить и почувствовать, как происходит превращение одного образа в другой: взять в руки пластилин и лепить из него слова в своём воображении, например, из колбаски вылепить мостик, из мостика – баранку и т.д.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5. Метод ассоциативных цепочек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 (мультиков, чепухи): ассоциациативная связь двух представлений, когда одно, появившись, вызывает в сознании другое, - то, что поражает воображение. Чем многообразнее и многочисленнее ассоциации, тем прочнее они закрепляются в памяти.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В качестве пособий по мнемотехнике используются коллажи и мнемотаблицы.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nu.docdat.com/pars_docs/refs/200/19939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93193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Мнемотехника помогает маленьким детям: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Легче запоминать стихи, скороговорки, загадки, рассказы;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Перекодировать информацию из визуальной в абстрактную и наоборот;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Выстраивать логическую цепочку событий и воспроизводить историю в правильном порядке (начало – середина- завершение);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Обогащает словарный запас;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Помогает развивать мышление;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Развивает фантазию;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Помогает составлять длинные описательные предложения и согласовывать времена.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Мнемотаблицы-схемы можно использовать: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/>
              <a:t>• для ознакомления детей с окружающим миром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заучивании стихов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пересказах художественной литературы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обучении составлению рассказов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отгадывании и загадывании загадок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для обогащения словарного запаса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обучении составу числа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воспитании культурно-гигиенических навыков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воспитании навыков самообслуживания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/>
              <a:t>• при ознакомлении с основами безопасности жизнедеятельности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Различают такие мнемотаблицы: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chemeClr val="hlink"/>
                </a:solidFill>
              </a:rPr>
              <a:t>Для стихов, загадок или сказок;</a:t>
            </a:r>
          </a:p>
          <a:p>
            <a:pPr eaLnBrk="1" hangingPunct="1"/>
            <a:r>
              <a:rPr lang="ru-RU">
                <a:solidFill>
                  <a:schemeClr val="hlink"/>
                </a:solidFill>
              </a:rPr>
              <a:t>Для запоминания правил;</a:t>
            </a:r>
          </a:p>
          <a:p>
            <a:pPr eaLnBrk="1" hangingPunct="1"/>
            <a:r>
              <a:rPr lang="ru-RU">
                <a:solidFill>
                  <a:schemeClr val="hlink"/>
                </a:solidFill>
              </a:rPr>
              <a:t>Для рассказов.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7030A0"/>
                </a:solidFill>
              </a:rPr>
              <a:t>Элементы схем, моделей 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68313" y="785813"/>
            <a:ext cx="8229600" cy="5857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i="1" u="sng" dirty="0">
                <a:solidFill>
                  <a:srgbClr val="6600FF"/>
                </a:solidFill>
              </a:rPr>
              <a:t>- </a:t>
            </a:r>
            <a:r>
              <a:rPr lang="ru-RU" sz="2000" u="sng" dirty="0">
                <a:solidFill>
                  <a:srgbClr val="7030A0"/>
                </a:solidFill>
              </a:rPr>
              <a:t>предметные картинки </a:t>
            </a:r>
          </a:p>
          <a:p>
            <a:pPr algn="ctr" eaLnBrk="1" hangingPunct="1">
              <a:buFontTx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2000" u="sng" dirty="0">
                <a:solidFill>
                  <a:srgbClr val="7030A0"/>
                </a:solidFill>
              </a:rPr>
              <a:t>силуэтные изображения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  <a:p>
            <a:pPr eaLnBrk="1" hangingPunct="1">
              <a:buFontTx/>
              <a:buChar char="-"/>
            </a:pPr>
            <a:endParaRPr lang="en-US" sz="2000" dirty="0">
              <a:solidFill>
                <a:srgbClr val="7030A0"/>
              </a:solidFill>
            </a:endParaRPr>
          </a:p>
          <a:p>
            <a:pPr eaLnBrk="1" hangingPunct="1">
              <a:buFontTx/>
              <a:buChar char="-"/>
            </a:pPr>
            <a:endParaRPr lang="en-US" sz="2000" dirty="0">
              <a:solidFill>
                <a:srgbClr val="7030A0"/>
              </a:solidFill>
            </a:endParaRPr>
          </a:p>
          <a:p>
            <a:pPr eaLnBrk="1" hangingPunct="1">
              <a:buFontTx/>
              <a:buChar char="-"/>
            </a:pPr>
            <a:endParaRPr lang="ru-RU" sz="2000" dirty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u="sng" dirty="0">
                <a:solidFill>
                  <a:srgbClr val="7030A0"/>
                </a:solidFill>
              </a:rPr>
              <a:t>- геометрические фигуры </a:t>
            </a:r>
          </a:p>
          <a:p>
            <a:pPr eaLnBrk="1" hangingPunct="1">
              <a:buFontTx/>
              <a:buNone/>
            </a:pPr>
            <a:r>
              <a:rPr lang="ru-RU" sz="2000" u="sng" dirty="0">
                <a:solidFill>
                  <a:srgbClr val="7030A0"/>
                </a:solidFill>
              </a:rPr>
              <a:t>- планы и условные</a:t>
            </a:r>
          </a:p>
          <a:p>
            <a:pPr eaLnBrk="1" hangingPunct="1">
              <a:buFontTx/>
              <a:buNone/>
            </a:pPr>
            <a:r>
              <a:rPr lang="ru-RU" sz="2000" u="sng" dirty="0">
                <a:solidFill>
                  <a:srgbClr val="7030A0"/>
                </a:solidFill>
              </a:rPr>
              <a:t>обозначения</a:t>
            </a:r>
          </a:p>
          <a:p>
            <a:pPr eaLnBrk="1" hangingPunct="1">
              <a:buFontTx/>
              <a:buChar char="-"/>
            </a:pPr>
            <a:r>
              <a:rPr lang="ru-RU" sz="2000" u="sng" dirty="0">
                <a:solidFill>
                  <a:srgbClr val="7030A0"/>
                </a:solidFill>
              </a:rPr>
              <a:t>контрастная рамка – приём </a:t>
            </a:r>
          </a:p>
          <a:p>
            <a:pPr eaLnBrk="1" hangingPunct="1">
              <a:buFontTx/>
              <a:buNone/>
            </a:pPr>
            <a:r>
              <a:rPr lang="ru-RU" sz="2000" u="sng" dirty="0">
                <a:solidFill>
                  <a:srgbClr val="7030A0"/>
                </a:solidFill>
              </a:rPr>
              <a:t> фрагментарного</a:t>
            </a:r>
          </a:p>
          <a:p>
            <a:pPr eaLnBrk="1" hangingPunct="1">
              <a:buFontTx/>
              <a:buNone/>
            </a:pPr>
            <a:r>
              <a:rPr lang="ru-RU" sz="2000" u="sng" dirty="0">
                <a:solidFill>
                  <a:srgbClr val="7030A0"/>
                </a:solidFill>
              </a:rPr>
              <a:t> рассказывания  </a:t>
            </a:r>
          </a:p>
          <a:p>
            <a:pPr eaLnBrk="1" hangingPunct="1">
              <a:buFontTx/>
              <a:buNone/>
            </a:pPr>
            <a:endParaRPr lang="ru-RU" dirty="0"/>
          </a:p>
        </p:txBody>
      </p:sp>
      <p:pic>
        <p:nvPicPr>
          <p:cNvPr id="28676" name="Рисунок 8" descr="imgh59094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035843"/>
            <a:ext cx="3357563" cy="7858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myphoto" descr="http://cs263.vkontakte.ru/u19105383/71449324/x_8f611e1d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>
          <a:xfrm rot="5400000">
            <a:off x="6643686" y="1071553"/>
            <a:ext cx="857252" cy="257176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im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2786063"/>
            <a:ext cx="3214687" cy="7858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Рисунок 11" descr="мнемотаблиц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643313"/>
            <a:ext cx="2714625" cy="7143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8680" name="Picture 5" descr="im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500563"/>
            <a:ext cx="1500188" cy="143351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643937" cy="6215063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111750" algn="l"/>
              </a:tabLst>
              <a:defRPr/>
            </a:pPr>
            <a:r>
              <a:rPr lang="ru-RU" dirty="0"/>
              <a:t>В качестве модели связного высказывания может быть представлена </a:t>
            </a:r>
            <a:r>
              <a:rPr lang="ru-RU" i="1" dirty="0"/>
              <a:t>полоска разноцветных кругов</a:t>
            </a:r>
            <a:r>
              <a:rPr lang="ru-RU" dirty="0"/>
              <a:t> – пособие “</a:t>
            </a:r>
            <a:r>
              <a:rPr lang="ru-RU" dirty="0" err="1"/>
              <a:t>Логико-малыш</a:t>
            </a:r>
            <a:r>
              <a:rPr lang="ru-RU" dirty="0"/>
              <a:t> </a:t>
            </a:r>
            <a:endParaRPr lang="ru-RU" i="1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i="1"/>
              <a:t>    </a:t>
            </a:r>
            <a:r>
              <a:rPr lang="ru-RU" sz="2400">
                <a:solidFill>
                  <a:srgbClr val="17375E"/>
                </a:solidFill>
              </a:rPr>
              <a:t>В качестве символов-заместителей на начальном этапе работы используются геометрические фигуры, своей формой и цветом напоминающие замещаемый предмет</a:t>
            </a:r>
            <a:r>
              <a:rPr lang="ru-RU" sz="24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  <a:r>
              <a:rPr lang="ru-RU" sz="2400">
                <a:solidFill>
                  <a:srgbClr val="17375E"/>
                </a:solidFill>
              </a:rPr>
              <a:t>На последующих этапах дети выбирают заместители, без учета внешних признаков  объекта, ориентированных на качественные характеристики (злой,  добрый, трусливый и т. п.).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000125" y="1643063"/>
            <a:ext cx="1143000" cy="1143000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0" name="Рисунок 6" descr="1325103599_295275732_1--140-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00188"/>
            <a:ext cx="1000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 descr="previ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8593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143375" y="1928813"/>
            <a:ext cx="785813" cy="785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" y="4643438"/>
            <a:ext cx="1143000" cy="9286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9125" y="4643438"/>
            <a:ext cx="1143000" cy="9286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5" name="Рисунок 14" descr="0_707e9_60b6b02d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005263"/>
            <a:ext cx="15224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6" descr="0_515c8_991af0df_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076700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904</Words>
  <Application>Microsoft Macintosh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Основные методы эйдо-рацио-мнемотехники:</vt:lpstr>
      <vt:lpstr>Презентация PowerPoint</vt:lpstr>
      <vt:lpstr>Мнемотехника помогает маленьким детям:</vt:lpstr>
      <vt:lpstr>Мнемотаблицы-схемы можно использовать: </vt:lpstr>
      <vt:lpstr>Различают такие мнемотаблицы:</vt:lpstr>
      <vt:lpstr>Элементы схем, моделей </vt:lpstr>
      <vt:lpstr>Презентация PowerPoint</vt:lpstr>
      <vt:lpstr>Презентация PowerPoint</vt:lpstr>
      <vt:lpstr>Как работать с мнемотаблицей</vt:lpstr>
      <vt:lpstr>Чтобы составить мнемотаблицу, нужно:</vt:lpstr>
      <vt:lpstr>ПЕРЕСКАЗ  ХУДОЖЕСТВЕННОЙ  ЛИТЕРАТУРЫ Этапы работы ( младший, средний возраст)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Этапы работы (старший возраст) </vt:lpstr>
      <vt:lpstr>Презентация PowerPoint</vt:lpstr>
      <vt:lpstr>Презентация PowerPoint</vt:lpstr>
      <vt:lpstr>ОПИСАНИЕ ПРЕДМЕТОВ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Alex W Bond</cp:lastModifiedBy>
  <cp:revision>53</cp:revision>
  <dcterms:created xsi:type="dcterms:W3CDTF">2012-12-11T13:49:00Z</dcterms:created>
  <dcterms:modified xsi:type="dcterms:W3CDTF">2020-10-20T16:18:55Z</dcterms:modified>
</cp:coreProperties>
</file>