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6098232" cy="18288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Подготовила учитель-логопед </a:t>
            </a:r>
            <a:r>
              <a:rPr lang="ru-RU" dirty="0" err="1" smtClean="0"/>
              <a:t>Водяницкая</a:t>
            </a:r>
            <a:r>
              <a:rPr lang="ru-RU" dirty="0" smtClean="0"/>
              <a:t> Е.Н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МБДОУ детский сад №29 «Мамонтёнок»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Звуковая культура речи в ДОУ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1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719071"/>
            <a:ext cx="7920880" cy="4407408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Голосовые упражнения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68897"/>
          </a:xfrm>
        </p:spPr>
        <p:txBody>
          <a:bodyPr/>
          <a:lstStyle/>
          <a:p>
            <a:r>
              <a:rPr lang="ru-RU" dirty="0" smtClean="0"/>
              <a:t>7. Развитие голосового аппарата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18919" r="2586" b="4054"/>
          <a:stretch/>
        </p:blipFill>
        <p:spPr bwMode="auto">
          <a:xfrm>
            <a:off x="827584" y="2276872"/>
            <a:ext cx="777686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5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719071"/>
            <a:ext cx="7416824" cy="4407408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8. Формирование</a:t>
            </a:r>
            <a:r>
              <a:rPr lang="ru-RU" b="1" dirty="0"/>
              <a:t> </a:t>
            </a:r>
            <a:r>
              <a:rPr lang="ru-RU" b="1" dirty="0" smtClean="0"/>
              <a:t>правильного произношения </a:t>
            </a:r>
            <a:r>
              <a:rPr lang="ru-RU" b="1" dirty="0"/>
              <a:t>всех </a:t>
            </a:r>
            <a:r>
              <a:rPr lang="ru-RU" b="1" dirty="0" smtClean="0"/>
              <a:t>звуков речи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"/>
          <a:stretch/>
        </p:blipFill>
        <p:spPr bwMode="auto">
          <a:xfrm>
            <a:off x="467544" y="1700808"/>
            <a:ext cx="8208912" cy="492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9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45720" indent="0">
              <a:buNone/>
            </a:pPr>
            <a:r>
              <a:rPr lang="ru-RU" sz="2400" b="1" u="sng" dirty="0" smtClean="0"/>
              <a:t>Волк</a:t>
            </a:r>
            <a:r>
              <a:rPr lang="ru-RU" sz="2400" b="1" dirty="0" smtClean="0"/>
              <a:t>                                            </a:t>
            </a:r>
            <a:r>
              <a:rPr lang="ru-RU" sz="2400" b="1" u="sng" dirty="0" smtClean="0"/>
              <a:t>Лиса</a:t>
            </a:r>
          </a:p>
          <a:p>
            <a:pPr marL="45720" indent="0">
              <a:buNone/>
            </a:pPr>
            <a:r>
              <a:rPr lang="ru-RU" sz="2400" dirty="0" smtClean="0"/>
              <a:t>- Лизавета здравствуй!               - Как дела зубастый?</a:t>
            </a:r>
          </a:p>
          <a:p>
            <a:pPr marL="45720" indent="0">
              <a:buNone/>
            </a:pPr>
            <a:r>
              <a:rPr lang="ru-RU" sz="2400" dirty="0" smtClean="0"/>
              <a:t>- Ничего идут дела, голова          - Где ты был?</a:t>
            </a:r>
          </a:p>
          <a:p>
            <a:pPr marL="45720" indent="0">
              <a:buNone/>
            </a:pPr>
            <a:r>
              <a:rPr lang="ru-RU" sz="2400" dirty="0" smtClean="0"/>
              <a:t>пока цела.</a:t>
            </a:r>
          </a:p>
          <a:p>
            <a:pPr marL="45720" indent="0">
              <a:buNone/>
            </a:pPr>
            <a:r>
              <a:rPr lang="ru-RU" sz="2400" dirty="0" smtClean="0"/>
              <a:t>- На рынке.                                  - Что купил?</a:t>
            </a:r>
          </a:p>
          <a:p>
            <a:pPr marL="45720" indent="0">
              <a:buNone/>
            </a:pPr>
            <a:r>
              <a:rPr lang="ru-RU" sz="2400" dirty="0" smtClean="0"/>
              <a:t>- </a:t>
            </a:r>
            <a:r>
              <a:rPr lang="ru-RU" sz="2400" dirty="0" err="1" smtClean="0"/>
              <a:t>Свининки</a:t>
            </a:r>
            <a:r>
              <a:rPr lang="ru-RU" sz="2400" dirty="0" smtClean="0"/>
              <a:t>.                                  - Сколько взяли?</a:t>
            </a:r>
          </a:p>
          <a:p>
            <a:pPr marL="45720" indent="0">
              <a:buNone/>
            </a:pPr>
            <a:r>
              <a:rPr lang="ru-RU" sz="2400" dirty="0" smtClean="0"/>
              <a:t>- Шерсти клок – ободрали </a:t>
            </a:r>
          </a:p>
          <a:p>
            <a:pPr marL="45720" indent="0">
              <a:buNone/>
            </a:pPr>
            <a:r>
              <a:rPr lang="ru-RU" sz="2400" dirty="0"/>
              <a:t>п</a:t>
            </a:r>
            <a:r>
              <a:rPr lang="ru-RU" sz="2400" dirty="0" smtClean="0"/>
              <a:t>равый бок, хвост</a:t>
            </a:r>
          </a:p>
          <a:p>
            <a:pPr marL="45720" indent="0">
              <a:buNone/>
            </a:pPr>
            <a:r>
              <a:rPr lang="ru-RU" sz="2400" dirty="0"/>
              <a:t>о</a:t>
            </a:r>
            <a:r>
              <a:rPr lang="ru-RU" sz="2400" dirty="0" smtClean="0"/>
              <a:t>тгрызли в драке.                        - Кто отгрыз?</a:t>
            </a:r>
          </a:p>
          <a:p>
            <a:pPr marL="45720" indent="0">
              <a:buNone/>
            </a:pPr>
            <a:r>
              <a:rPr lang="ru-RU" sz="2400" dirty="0" smtClean="0"/>
              <a:t>- Собаки.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13. Воспитывать</a:t>
            </a:r>
            <a:r>
              <a:rPr lang="ru-RU" b="1" dirty="0"/>
              <a:t> интонационную выразительность речи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4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8291264" cy="1828800"/>
          </a:xfrm>
        </p:spPr>
        <p:txBody>
          <a:bodyPr/>
          <a:lstStyle/>
          <a:p>
            <a:pPr algn="ctr"/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4397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600" dirty="0"/>
              <a:t>- формирование правильного звукопроизношения и </a:t>
            </a:r>
            <a:r>
              <a:rPr lang="ru-RU" sz="2600" dirty="0" err="1"/>
              <a:t>словопроизношения</a:t>
            </a:r>
            <a:r>
              <a:rPr lang="ru-RU" sz="2600" dirty="0"/>
              <a:t>;</a:t>
            </a:r>
          </a:p>
          <a:p>
            <a:r>
              <a:rPr lang="ru-RU" sz="2600" dirty="0"/>
              <a:t>- воспитание </a:t>
            </a:r>
            <a:r>
              <a:rPr lang="ru-RU" sz="2600" dirty="0" err="1"/>
              <a:t>орфоэпически</a:t>
            </a:r>
            <a:r>
              <a:rPr lang="ru-RU" sz="2600" dirty="0"/>
              <a:t> правильной речи, умение говорить согласно нормам литературного произношения и ударения;</a:t>
            </a:r>
          </a:p>
          <a:p>
            <a:r>
              <a:rPr lang="ru-RU" sz="2600" dirty="0"/>
              <a:t>- формирование выразительности речи /умение пользоваться высотой и силой голоса, темпом и ритмом речи ,паузами, разнообразными </a:t>
            </a:r>
            <a:r>
              <a:rPr lang="ru-RU" sz="2600" dirty="0" smtClean="0"/>
              <a:t>интонациями/;</a:t>
            </a:r>
            <a:endParaRPr lang="ru-RU" sz="2600" dirty="0"/>
          </a:p>
          <a:p>
            <a:r>
              <a:rPr lang="ru-RU" sz="2600" dirty="0"/>
              <a:t>- выработка отчетливой дикции /отчетливого произношения каждого звука в словах, фразах/;</a:t>
            </a:r>
          </a:p>
          <a:p>
            <a:r>
              <a:rPr lang="ru-RU" sz="2600" dirty="0"/>
              <a:t>- воспитание культуры речевого общения /общая тональность </a:t>
            </a:r>
            <a:r>
              <a:rPr lang="ru-RU" sz="2600" dirty="0" smtClean="0"/>
              <a:t>детской речи</a:t>
            </a:r>
            <a:r>
              <a:rPr lang="ru-RU" sz="2600" dirty="0"/>
              <a:t>, поза и двигательные навыки в процессе </a:t>
            </a:r>
            <a:r>
              <a:rPr lang="ru-RU" sz="2600" dirty="0" smtClean="0"/>
              <a:t>разговора/.</a:t>
            </a:r>
            <a:endParaRPr lang="ru-RU" sz="2600" dirty="0"/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Воспитание ЗКР включает: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3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45720" indent="0">
              <a:buNone/>
            </a:pPr>
            <a:r>
              <a:rPr lang="ru-RU" sz="2800" dirty="0" smtClean="0"/>
              <a:t>Развивая </a:t>
            </a:r>
            <a:r>
              <a:rPr lang="ru-RU" sz="2800" dirty="0"/>
              <a:t>у детей правильную, хорошо звучащую речь, воспитатель должен решать следующие задачи: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</a:t>
            </a:r>
            <a:r>
              <a:rPr lang="ru-RU" dirty="0" smtClean="0"/>
              <a:t>по </a:t>
            </a:r>
            <a:r>
              <a:rPr lang="ru-RU" dirty="0"/>
              <a:t>воспитанию ЗКР в </a:t>
            </a:r>
            <a:r>
              <a:rPr lang="ru-RU" dirty="0" smtClean="0"/>
              <a:t>ДОУ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573016"/>
            <a:ext cx="496855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624881"/>
          </a:xfrm>
        </p:spPr>
        <p:txBody>
          <a:bodyPr/>
          <a:lstStyle/>
          <a:p>
            <a:r>
              <a:rPr lang="ru-RU" dirty="0" smtClean="0"/>
              <a:t>1. Слуховое внимание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Слуховое внимание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Слуховое внимание </a:t>
            </a:r>
            <a:r>
              <a:rPr lang="ru-RU" dirty="0" smtClean="0"/>
              <a:t>– это умение слышать и различать речевые и неречевые звуки.</a:t>
            </a:r>
          </a:p>
          <a:p>
            <a:r>
              <a:rPr lang="ru-RU" dirty="0" smtClean="0"/>
              <a:t>Игра «Кто как голос подает?»</a:t>
            </a:r>
          </a:p>
          <a:p>
            <a:r>
              <a:rPr lang="ru-RU" dirty="0" smtClean="0"/>
              <a:t>Игра «Угадай, что звучит?»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68" t="15087"/>
          <a:stretch/>
        </p:blipFill>
        <p:spPr>
          <a:xfrm>
            <a:off x="3119818" y="3717032"/>
            <a:ext cx="5702428" cy="269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624881"/>
          </a:xfrm>
        </p:spPr>
        <p:txBody>
          <a:bodyPr/>
          <a:lstStyle/>
          <a:p>
            <a:r>
              <a:rPr lang="ru-RU" dirty="0" smtClean="0"/>
              <a:t>2. Фонематический слух</a:t>
            </a:r>
            <a:endParaRPr lang="ru-RU" dirty="0"/>
          </a:p>
        </p:txBody>
      </p:sp>
      <p:pic>
        <p:nvPicPr>
          <p:cNvPr id="2050" name="Picture 2" descr="E:\Мои документы\Downloads\56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1"/>
          <a:stretch/>
        </p:blipFill>
        <p:spPr bwMode="auto">
          <a:xfrm>
            <a:off x="407749" y="1772816"/>
            <a:ext cx="828092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0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sz="2400" dirty="0" smtClean="0"/>
              <a:t>           </a:t>
            </a:r>
            <a:r>
              <a:rPr lang="ru-RU" sz="3200" dirty="0" smtClean="0"/>
              <a:t>/-//-/-//                 ТА – та</a:t>
            </a:r>
          </a:p>
          <a:p>
            <a:pPr marL="4572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/-//-///                   та – ТА</a:t>
            </a:r>
          </a:p>
          <a:p>
            <a:pPr marL="4572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//-///                      па – ПА – па</a:t>
            </a:r>
          </a:p>
          <a:p>
            <a:pPr marL="4572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/-//-/-/                    ПА – па – па</a:t>
            </a:r>
          </a:p>
          <a:p>
            <a:pPr marL="4572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///-/-//                   па – па - ПА    </a:t>
            </a:r>
            <a:r>
              <a:rPr lang="ru-RU" sz="2800" dirty="0" smtClean="0"/>
              <a:t>             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Работа над ритмом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6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628800"/>
            <a:ext cx="8407893" cy="48965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Еле-еле, еле-еле - - - (медленный темп)</a:t>
            </a:r>
          </a:p>
          <a:p>
            <a:pPr marL="45720" indent="0">
              <a:buNone/>
            </a:pPr>
            <a:r>
              <a:rPr lang="ru-RU" sz="2400" dirty="0" smtClean="0"/>
              <a:t>Завертелись карусели. - - - (медленный темп)</a:t>
            </a:r>
          </a:p>
          <a:p>
            <a:pPr marL="45720" indent="0">
              <a:buNone/>
            </a:pPr>
            <a:r>
              <a:rPr lang="ru-RU" sz="2400" dirty="0" smtClean="0"/>
              <a:t>А потом, потом, потом - - - (средний темп)</a:t>
            </a:r>
          </a:p>
          <a:p>
            <a:pPr marL="45720" indent="0">
              <a:buNone/>
            </a:pPr>
            <a:r>
              <a:rPr lang="ru-RU" sz="2400" dirty="0" smtClean="0"/>
              <a:t>Все бегом, бегом, бегом! - - - (быстрый темп)</a:t>
            </a:r>
          </a:p>
          <a:p>
            <a:pPr marL="45720" indent="0">
              <a:buNone/>
            </a:pPr>
            <a:r>
              <a:rPr lang="ru-RU" sz="2400" dirty="0" smtClean="0"/>
              <a:t>Все быстрей, быстрей, бегом, - - - (очень быстрый темп)</a:t>
            </a:r>
          </a:p>
          <a:p>
            <a:pPr marL="45720" indent="0">
              <a:buNone/>
            </a:pPr>
            <a:r>
              <a:rPr lang="ru-RU" sz="2400" dirty="0" smtClean="0"/>
              <a:t>Карусель, кругом, кругом! - - - (очень быстрый темп)</a:t>
            </a:r>
          </a:p>
          <a:p>
            <a:pPr marL="45720" indent="0">
              <a:buNone/>
            </a:pPr>
            <a:r>
              <a:rPr lang="ru-RU" sz="2400" dirty="0" smtClean="0"/>
              <a:t>Тише, тише, не спешите - - - (средний темп)</a:t>
            </a:r>
          </a:p>
          <a:p>
            <a:pPr marL="45720" indent="0">
              <a:buNone/>
            </a:pPr>
            <a:r>
              <a:rPr lang="ru-RU" sz="2400" dirty="0" smtClean="0"/>
              <a:t>Карусель остановите. - - - (средний темп)</a:t>
            </a:r>
          </a:p>
          <a:p>
            <a:pPr marL="45720" indent="0">
              <a:buNone/>
            </a:pPr>
            <a:r>
              <a:rPr lang="ru-RU" sz="2400" dirty="0" smtClean="0"/>
              <a:t>Раз, два, раз, два - - - (медленный темп)</a:t>
            </a:r>
          </a:p>
          <a:p>
            <a:pPr marL="45720" indent="0">
              <a:buNone/>
            </a:pPr>
            <a:r>
              <a:rPr lang="ru-RU" sz="2400" dirty="0" smtClean="0"/>
              <a:t>Вот и кончилась игра. - - - (медленный темп)</a:t>
            </a:r>
          </a:p>
          <a:p>
            <a:pPr marL="45720" indent="0">
              <a:buNone/>
            </a:pPr>
            <a:endParaRPr lang="ru-RU" sz="2400" dirty="0" smtClean="0"/>
          </a:p>
          <a:p>
            <a:r>
              <a:rPr lang="ru-RU" sz="2400" i="1" dirty="0" smtClean="0"/>
              <a:t>Произносить с убыстрением или замедлением темпа названия времен года, месяцев (зимних, весенних …), дней недели, чисел от 1 до 10 и обратно т.п.</a:t>
            </a:r>
            <a:endParaRPr lang="ru-RU" sz="24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696889"/>
          </a:xfrm>
        </p:spPr>
        <p:txBody>
          <a:bodyPr/>
          <a:lstStyle/>
          <a:p>
            <a:r>
              <a:rPr lang="ru-RU" dirty="0" smtClean="0"/>
              <a:t>4. Развитие темпа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6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719071"/>
            <a:ext cx="7704856" cy="44074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Артикуляционная гимнастика</a:t>
            </a:r>
          </a:p>
          <a:p>
            <a:pPr marL="45720" indent="0">
              <a:buNone/>
            </a:pPr>
            <a:r>
              <a:rPr lang="ru-RU" dirty="0" smtClean="0"/>
              <a:t>Важную роль в формировании правильного произношения звуков играет четкая, точная, координированная работа артикуляционного аппарата:</a:t>
            </a:r>
          </a:p>
          <a:p>
            <a:r>
              <a:rPr lang="ru-RU" dirty="0" smtClean="0"/>
              <a:t>Губ </a:t>
            </a:r>
          </a:p>
          <a:p>
            <a:r>
              <a:rPr lang="ru-RU" dirty="0" smtClean="0"/>
              <a:t>Языка </a:t>
            </a:r>
          </a:p>
          <a:p>
            <a:r>
              <a:rPr lang="ru-RU" dirty="0" smtClean="0"/>
              <a:t>Нижней челюсти</a:t>
            </a:r>
          </a:p>
          <a:p>
            <a:r>
              <a:rPr lang="ru-RU" dirty="0" smtClean="0"/>
              <a:t>Мягкого нёба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840905"/>
          </a:xfrm>
        </p:spPr>
        <p:txBody>
          <a:bodyPr/>
          <a:lstStyle/>
          <a:p>
            <a:r>
              <a:rPr lang="ru-RU" dirty="0" smtClean="0"/>
              <a:t>5. Развитие артикуляционного аппарата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016" y="3429000"/>
            <a:ext cx="4889416" cy="269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Упражнения на развитие речевого дыхания</a:t>
            </a:r>
          </a:p>
          <a:p>
            <a:r>
              <a:rPr lang="ru-RU" dirty="0" smtClean="0"/>
              <a:t>Ветерок </a:t>
            </a:r>
          </a:p>
          <a:p>
            <a:r>
              <a:rPr lang="ru-RU" dirty="0" smtClean="0"/>
              <a:t>Лети бабочка</a:t>
            </a:r>
          </a:p>
          <a:p>
            <a:r>
              <a:rPr lang="ru-RU" dirty="0" smtClean="0"/>
              <a:t>Задуй свечу</a:t>
            </a:r>
          </a:p>
          <a:p>
            <a:r>
              <a:rPr lang="ru-RU" dirty="0" smtClean="0"/>
              <a:t>Осенние листья</a:t>
            </a:r>
          </a:p>
          <a:p>
            <a:r>
              <a:rPr lang="ru-RU" dirty="0" smtClean="0"/>
              <a:t>Вертушка</a:t>
            </a:r>
          </a:p>
          <a:p>
            <a:r>
              <a:rPr lang="ru-RU" dirty="0" smtClean="0"/>
              <a:t>Футбол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Развитие речевого дыхания</a:t>
            </a:r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007604" y="1645795"/>
            <a:ext cx="7128792" cy="485793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736" y="2204864"/>
            <a:ext cx="2426418" cy="20423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626851"/>
            <a:ext cx="2121592" cy="15729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5902" y="4511017"/>
            <a:ext cx="1511939" cy="16887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6931" y="4652483"/>
            <a:ext cx="963251" cy="15790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6028" y="2727514"/>
            <a:ext cx="2546231" cy="16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178</TotalTime>
  <Words>476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Franklin Gothic Medium</vt:lpstr>
      <vt:lpstr>Wingdings</vt:lpstr>
      <vt:lpstr>Wingdings 2</vt:lpstr>
      <vt:lpstr>Сетка</vt:lpstr>
      <vt:lpstr>Звуковая культура речи в ДОУ</vt:lpstr>
      <vt:lpstr>Воспитание ЗКР включает:</vt:lpstr>
      <vt:lpstr>Задачи по воспитанию ЗКР в ДОУ</vt:lpstr>
      <vt:lpstr>1. Слуховое внимание</vt:lpstr>
      <vt:lpstr>2. Фонематический слух</vt:lpstr>
      <vt:lpstr>3. Работа над ритмом</vt:lpstr>
      <vt:lpstr>4. Развитие темпа</vt:lpstr>
      <vt:lpstr>5. Развитие артикуляционного аппарата</vt:lpstr>
      <vt:lpstr>6. Развитие речевого дыхания</vt:lpstr>
      <vt:lpstr>7. Развитие голосового аппарата</vt:lpstr>
      <vt:lpstr>8. Формирование правильного произношения всех звуков речи </vt:lpstr>
      <vt:lpstr>13. Воспитывать интонационную выразительность речи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Звуковая культура речи в ДОУ</dc:title>
  <cp:lastModifiedBy>User</cp:lastModifiedBy>
  <cp:revision>16</cp:revision>
  <dcterms:modified xsi:type="dcterms:W3CDTF">2022-02-16T07:31:32Z</dcterms:modified>
</cp:coreProperties>
</file>